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4" r:id="rId17"/>
    <p:sldId id="279" r:id="rId18"/>
    <p:sldId id="275" r:id="rId19"/>
    <p:sldId id="276" r:id="rId20"/>
    <p:sldId id="277" r:id="rId21"/>
    <p:sldId id="278" r:id="rId22"/>
    <p:sldId id="280" r:id="rId23"/>
    <p:sldId id="273" r:id="rId24"/>
  </p:sldIdLst>
  <p:sldSz cx="18288000" cy="10287000"/>
  <p:notesSz cx="6858000" cy="9144000"/>
  <p:embeddedFontLst>
    <p:embeddedFont>
      <p:font typeface="Gmarket Sans Bold" panose="020B0600000101010101" charset="-127"/>
      <p:bold r:id="rId26"/>
    </p:embeddedFont>
    <p:embeddedFont>
      <p:font typeface="NanumSquare ExtraBold" panose="020B0600000101010101" charset="-127"/>
      <p:bold r:id="rId27"/>
    </p:embeddedFont>
    <p:embeddedFont>
      <p:font typeface="NanumSquare Regular" panose="020B0600000101010101" charset="-127"/>
      <p:regular r:id="rId28"/>
    </p:embeddedFont>
    <p:embeddedFont>
      <p:font typeface="Noto Sans CJK KR Bold" panose="020B0600000101010101" charset="-127"/>
      <p:bold r:id="rId29"/>
    </p:embeddedFont>
    <p:embeddedFont>
      <p:font typeface="Noto Sans CJK KR Light" panose="020B0600000101010101" charset="-127"/>
      <p:regular r:id="rId30"/>
    </p:embeddedFont>
    <p:embeddedFont>
      <p:font typeface="Noto Sans CJK KR Regular" panose="020B0600000101010101" charset="-127"/>
      <p:regular r:id="rId31"/>
    </p:embeddedFont>
    <p:embeddedFont>
      <p:font typeface="Pretendard Black" panose="020B0600000101010101" charset="-127"/>
      <p:bold r:id="rId32"/>
    </p:embeddedFont>
    <p:embeddedFont>
      <p:font typeface="Pretendard Bold" panose="020B0600000101010101" charset="-127"/>
      <p:bold r:id="rId33"/>
    </p:embeddedFont>
    <p:embeddedFont>
      <p:font typeface="Pretendard Regular" panose="020B0600000101010101" charset="-127"/>
      <p:regular r:id="rId34"/>
    </p:embeddedFont>
    <p:embeddedFont>
      <p:font typeface="Microsoft Himalaya" panose="01010100010101010101" pitchFamily="2" charset="0"/>
      <p:regular r:id="rId35"/>
    </p:embeddedFont>
    <p:embeddedFont>
      <p:font typeface="맑은 고딕" panose="020B0503020000020004" pitchFamily="50" charset="-127"/>
      <p:regular r:id="rId36"/>
      <p:bold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285EF"/>
    <a:srgbClr val="A1B5F5"/>
    <a:srgbClr val="AFC0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 autoAdjust="0"/>
    <p:restoredTop sz="95026" autoAdjust="0"/>
  </p:normalViewPr>
  <p:slideViewPr>
    <p:cSldViewPr>
      <p:cViewPr varScale="1">
        <p:scale>
          <a:sx n="55" d="100"/>
          <a:sy n="55" d="100"/>
        </p:scale>
        <p:origin x="658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3.png>
</file>

<file path=ppt/media/image214.png>
</file>

<file path=ppt/media/image215.pn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2.png>
</file>

<file path=ppt/media/image223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FC6E19-CAF9-465C-BA0E-62F3BB74E2FF}" type="datetimeFigureOut">
              <a:rPr lang="ko-KR" altLang="en-US" smtClean="0"/>
              <a:t>2025-05-09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7C7756-84B6-477A-86D5-7ADB5C5615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5532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7C7756-84B6-477A-86D5-7ADB5C56159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6437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7C7756-84B6-477A-86D5-7ADB5C56159D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204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7C7756-84B6-477A-86D5-7ADB5C56159D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4298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7C7756-84B6-477A-86D5-7ADB5C56159D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5391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96.png"/><Relationship Id="rId18" Type="http://schemas.openxmlformats.org/officeDocument/2006/relationships/image" Target="../media/image120.png"/><Relationship Id="rId26" Type="http://schemas.openxmlformats.org/officeDocument/2006/relationships/image" Target="../media/image128.png"/><Relationship Id="rId3" Type="http://schemas.openxmlformats.org/officeDocument/2006/relationships/image" Target="../media/image19.png"/><Relationship Id="rId21" Type="http://schemas.openxmlformats.org/officeDocument/2006/relationships/image" Target="../media/image123.png"/><Relationship Id="rId7" Type="http://schemas.openxmlformats.org/officeDocument/2006/relationships/image" Target="../media/image38.png"/><Relationship Id="rId12" Type="http://schemas.openxmlformats.org/officeDocument/2006/relationships/image" Target="../media/image95.png"/><Relationship Id="rId17" Type="http://schemas.openxmlformats.org/officeDocument/2006/relationships/image" Target="../media/image119.png"/><Relationship Id="rId25" Type="http://schemas.openxmlformats.org/officeDocument/2006/relationships/image" Target="../media/image127.png"/><Relationship Id="rId2" Type="http://schemas.openxmlformats.org/officeDocument/2006/relationships/image" Target="../media/image1.png"/><Relationship Id="rId16" Type="http://schemas.openxmlformats.org/officeDocument/2006/relationships/image" Target="../media/image118.png"/><Relationship Id="rId20" Type="http://schemas.openxmlformats.org/officeDocument/2006/relationships/image" Target="../media/image1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11" Type="http://schemas.openxmlformats.org/officeDocument/2006/relationships/image" Target="../media/image34.png"/><Relationship Id="rId24" Type="http://schemas.openxmlformats.org/officeDocument/2006/relationships/image" Target="../media/image126.png"/><Relationship Id="rId5" Type="http://schemas.openxmlformats.org/officeDocument/2006/relationships/image" Target="../media/image21.png"/><Relationship Id="rId15" Type="http://schemas.openxmlformats.org/officeDocument/2006/relationships/image" Target="../media/image117.png"/><Relationship Id="rId23" Type="http://schemas.openxmlformats.org/officeDocument/2006/relationships/image" Target="../media/image125.png"/><Relationship Id="rId10" Type="http://schemas.openxmlformats.org/officeDocument/2006/relationships/image" Target="../media/image33.png"/><Relationship Id="rId19" Type="http://schemas.openxmlformats.org/officeDocument/2006/relationships/image" Target="../media/image121.png"/><Relationship Id="rId4" Type="http://schemas.openxmlformats.org/officeDocument/2006/relationships/image" Target="../media/image20.png"/><Relationship Id="rId9" Type="http://schemas.openxmlformats.org/officeDocument/2006/relationships/image" Target="../media/image39.png"/><Relationship Id="rId14" Type="http://schemas.openxmlformats.org/officeDocument/2006/relationships/image" Target="../media/image18.png"/><Relationship Id="rId22" Type="http://schemas.openxmlformats.org/officeDocument/2006/relationships/image" Target="../media/image12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image" Target="../media/image131.png"/><Relationship Id="rId18" Type="http://schemas.openxmlformats.org/officeDocument/2006/relationships/image" Target="../media/image33.png"/><Relationship Id="rId3" Type="http://schemas.openxmlformats.org/officeDocument/2006/relationships/image" Target="../media/image18.png"/><Relationship Id="rId21" Type="http://schemas.openxmlformats.org/officeDocument/2006/relationships/image" Target="../media/image96.png"/><Relationship Id="rId7" Type="http://schemas.openxmlformats.org/officeDocument/2006/relationships/image" Target="../media/image37.png"/><Relationship Id="rId12" Type="http://schemas.openxmlformats.org/officeDocument/2006/relationships/image" Target="../media/image130.png"/><Relationship Id="rId17" Type="http://schemas.openxmlformats.org/officeDocument/2006/relationships/image" Target="../media/image135.png"/><Relationship Id="rId2" Type="http://schemas.openxmlformats.org/officeDocument/2006/relationships/image" Target="../media/image1.png"/><Relationship Id="rId16" Type="http://schemas.openxmlformats.org/officeDocument/2006/relationships/image" Target="../media/image134.png"/><Relationship Id="rId20" Type="http://schemas.openxmlformats.org/officeDocument/2006/relationships/image" Target="../media/image9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129.png"/><Relationship Id="rId5" Type="http://schemas.openxmlformats.org/officeDocument/2006/relationships/image" Target="../media/image20.png"/><Relationship Id="rId15" Type="http://schemas.openxmlformats.org/officeDocument/2006/relationships/image" Target="../media/image133.png"/><Relationship Id="rId23" Type="http://schemas.openxmlformats.org/officeDocument/2006/relationships/image" Target="../media/image137.png"/><Relationship Id="rId10" Type="http://schemas.openxmlformats.org/officeDocument/2006/relationships/image" Target="../media/image39.png"/><Relationship Id="rId19" Type="http://schemas.openxmlformats.org/officeDocument/2006/relationships/image" Target="../media/image34.png"/><Relationship Id="rId4" Type="http://schemas.openxmlformats.org/officeDocument/2006/relationships/image" Target="../media/image19.png"/><Relationship Id="rId9" Type="http://schemas.openxmlformats.org/officeDocument/2006/relationships/image" Target="../media/image31.png"/><Relationship Id="rId14" Type="http://schemas.openxmlformats.org/officeDocument/2006/relationships/image" Target="../media/image132.png"/><Relationship Id="rId22" Type="http://schemas.openxmlformats.org/officeDocument/2006/relationships/image" Target="../media/image13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13" Type="http://schemas.openxmlformats.org/officeDocument/2006/relationships/image" Target="../media/image139.png"/><Relationship Id="rId18" Type="http://schemas.openxmlformats.org/officeDocument/2006/relationships/image" Target="../media/image144.png"/><Relationship Id="rId26" Type="http://schemas.openxmlformats.org/officeDocument/2006/relationships/image" Target="../media/image152.png"/><Relationship Id="rId3" Type="http://schemas.openxmlformats.org/officeDocument/2006/relationships/image" Target="../media/image1.png"/><Relationship Id="rId21" Type="http://schemas.openxmlformats.org/officeDocument/2006/relationships/image" Target="../media/image147.png"/><Relationship Id="rId7" Type="http://schemas.openxmlformats.org/officeDocument/2006/relationships/image" Target="../media/image21.png"/><Relationship Id="rId12" Type="http://schemas.openxmlformats.org/officeDocument/2006/relationships/image" Target="../media/image138.png"/><Relationship Id="rId17" Type="http://schemas.openxmlformats.org/officeDocument/2006/relationships/image" Target="../media/image143.png"/><Relationship Id="rId25" Type="http://schemas.openxmlformats.org/officeDocument/2006/relationships/image" Target="../media/image151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2.png"/><Relationship Id="rId20" Type="http://schemas.openxmlformats.org/officeDocument/2006/relationships/image" Target="../media/image146.png"/><Relationship Id="rId29" Type="http://schemas.openxmlformats.org/officeDocument/2006/relationships/image" Target="../media/image15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39.png"/><Relationship Id="rId24" Type="http://schemas.openxmlformats.org/officeDocument/2006/relationships/image" Target="../media/image150.png"/><Relationship Id="rId5" Type="http://schemas.openxmlformats.org/officeDocument/2006/relationships/image" Target="../media/image19.png"/><Relationship Id="rId15" Type="http://schemas.openxmlformats.org/officeDocument/2006/relationships/image" Target="../media/image141.png"/><Relationship Id="rId23" Type="http://schemas.openxmlformats.org/officeDocument/2006/relationships/image" Target="../media/image149.png"/><Relationship Id="rId28" Type="http://schemas.openxmlformats.org/officeDocument/2006/relationships/image" Target="../media/image33.png"/><Relationship Id="rId10" Type="http://schemas.openxmlformats.org/officeDocument/2006/relationships/image" Target="../media/image31.png"/><Relationship Id="rId19" Type="http://schemas.openxmlformats.org/officeDocument/2006/relationships/image" Target="../media/image145.png"/><Relationship Id="rId31" Type="http://schemas.openxmlformats.org/officeDocument/2006/relationships/image" Target="../media/image96.png"/><Relationship Id="rId4" Type="http://schemas.openxmlformats.org/officeDocument/2006/relationships/image" Target="../media/image18.png"/><Relationship Id="rId9" Type="http://schemas.openxmlformats.org/officeDocument/2006/relationships/image" Target="../media/image38.png"/><Relationship Id="rId14" Type="http://schemas.openxmlformats.org/officeDocument/2006/relationships/image" Target="../media/image140.png"/><Relationship Id="rId22" Type="http://schemas.openxmlformats.org/officeDocument/2006/relationships/image" Target="../media/image148.png"/><Relationship Id="rId27" Type="http://schemas.openxmlformats.org/officeDocument/2006/relationships/image" Target="../media/image153.png"/><Relationship Id="rId30" Type="http://schemas.openxmlformats.org/officeDocument/2006/relationships/image" Target="../media/image15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image" Target="../media/image158.png"/><Relationship Id="rId18" Type="http://schemas.openxmlformats.org/officeDocument/2006/relationships/image" Target="../media/image159.png"/><Relationship Id="rId3" Type="http://schemas.openxmlformats.org/officeDocument/2006/relationships/image" Target="../media/image18.png"/><Relationship Id="rId21" Type="http://schemas.openxmlformats.org/officeDocument/2006/relationships/image" Target="../media/image162.png"/><Relationship Id="rId7" Type="http://schemas.openxmlformats.org/officeDocument/2006/relationships/image" Target="../media/image37.png"/><Relationship Id="rId12" Type="http://schemas.openxmlformats.org/officeDocument/2006/relationships/image" Target="../media/image157.png"/><Relationship Id="rId17" Type="http://schemas.openxmlformats.org/officeDocument/2006/relationships/image" Target="../media/image96.png"/><Relationship Id="rId2" Type="http://schemas.openxmlformats.org/officeDocument/2006/relationships/image" Target="../media/image1.png"/><Relationship Id="rId16" Type="http://schemas.openxmlformats.org/officeDocument/2006/relationships/image" Target="../media/image155.png"/><Relationship Id="rId20" Type="http://schemas.openxmlformats.org/officeDocument/2006/relationships/image" Target="../media/image16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156.png"/><Relationship Id="rId5" Type="http://schemas.openxmlformats.org/officeDocument/2006/relationships/image" Target="../media/image20.png"/><Relationship Id="rId15" Type="http://schemas.openxmlformats.org/officeDocument/2006/relationships/image" Target="../media/image154.png"/><Relationship Id="rId10" Type="http://schemas.openxmlformats.org/officeDocument/2006/relationships/image" Target="../media/image39.png"/><Relationship Id="rId19" Type="http://schemas.openxmlformats.org/officeDocument/2006/relationships/image" Target="../media/image160.png"/><Relationship Id="rId4" Type="http://schemas.openxmlformats.org/officeDocument/2006/relationships/image" Target="../media/image19.png"/><Relationship Id="rId9" Type="http://schemas.openxmlformats.org/officeDocument/2006/relationships/image" Target="../media/image31.png"/><Relationship Id="rId14" Type="http://schemas.openxmlformats.org/officeDocument/2006/relationships/image" Target="../media/image33.png"/><Relationship Id="rId22" Type="http://schemas.openxmlformats.org/officeDocument/2006/relationships/image" Target="../media/image163.png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43.png"/><Relationship Id="rId18" Type="http://schemas.openxmlformats.org/officeDocument/2006/relationships/image" Target="../media/image170.png"/><Relationship Id="rId26" Type="http://schemas.openxmlformats.org/officeDocument/2006/relationships/image" Target="../media/image178.png"/><Relationship Id="rId3" Type="http://schemas.openxmlformats.org/officeDocument/2006/relationships/image" Target="../media/image18.png"/><Relationship Id="rId21" Type="http://schemas.openxmlformats.org/officeDocument/2006/relationships/image" Target="../media/image173.png"/><Relationship Id="rId34" Type="http://schemas.openxmlformats.org/officeDocument/2006/relationships/image" Target="../media/image96.png"/><Relationship Id="rId7" Type="http://schemas.openxmlformats.org/officeDocument/2006/relationships/image" Target="../media/image37.png"/><Relationship Id="rId12" Type="http://schemas.openxmlformats.org/officeDocument/2006/relationships/image" Target="../media/image165.png"/><Relationship Id="rId17" Type="http://schemas.openxmlformats.org/officeDocument/2006/relationships/image" Target="../media/image169.png"/><Relationship Id="rId25" Type="http://schemas.openxmlformats.org/officeDocument/2006/relationships/image" Target="../media/image177.png"/><Relationship Id="rId33" Type="http://schemas.openxmlformats.org/officeDocument/2006/relationships/image" Target="../media/image155.png"/><Relationship Id="rId2" Type="http://schemas.openxmlformats.org/officeDocument/2006/relationships/image" Target="../media/image1.png"/><Relationship Id="rId16" Type="http://schemas.openxmlformats.org/officeDocument/2006/relationships/image" Target="../media/image168.png"/><Relationship Id="rId20" Type="http://schemas.openxmlformats.org/officeDocument/2006/relationships/image" Target="../media/image172.png"/><Relationship Id="rId29" Type="http://schemas.openxmlformats.org/officeDocument/2006/relationships/image" Target="../media/image18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164.png"/><Relationship Id="rId24" Type="http://schemas.openxmlformats.org/officeDocument/2006/relationships/image" Target="../media/image176.png"/><Relationship Id="rId32" Type="http://schemas.openxmlformats.org/officeDocument/2006/relationships/image" Target="../media/image184.png"/><Relationship Id="rId5" Type="http://schemas.openxmlformats.org/officeDocument/2006/relationships/image" Target="../media/image20.png"/><Relationship Id="rId15" Type="http://schemas.openxmlformats.org/officeDocument/2006/relationships/image" Target="../media/image167.png"/><Relationship Id="rId23" Type="http://schemas.openxmlformats.org/officeDocument/2006/relationships/image" Target="../media/image175.png"/><Relationship Id="rId28" Type="http://schemas.openxmlformats.org/officeDocument/2006/relationships/image" Target="../media/image180.png"/><Relationship Id="rId10" Type="http://schemas.openxmlformats.org/officeDocument/2006/relationships/image" Target="../media/image39.png"/><Relationship Id="rId19" Type="http://schemas.openxmlformats.org/officeDocument/2006/relationships/image" Target="../media/image171.png"/><Relationship Id="rId31" Type="http://schemas.openxmlformats.org/officeDocument/2006/relationships/image" Target="../media/image183.png"/><Relationship Id="rId4" Type="http://schemas.openxmlformats.org/officeDocument/2006/relationships/image" Target="../media/image19.png"/><Relationship Id="rId9" Type="http://schemas.openxmlformats.org/officeDocument/2006/relationships/image" Target="../media/image31.png"/><Relationship Id="rId14" Type="http://schemas.openxmlformats.org/officeDocument/2006/relationships/image" Target="../media/image166.png"/><Relationship Id="rId22" Type="http://schemas.openxmlformats.org/officeDocument/2006/relationships/image" Target="../media/image174.png"/><Relationship Id="rId27" Type="http://schemas.openxmlformats.org/officeDocument/2006/relationships/image" Target="../media/image179.png"/><Relationship Id="rId30" Type="http://schemas.openxmlformats.org/officeDocument/2006/relationships/image" Target="../media/image182.png"/><Relationship Id="rId8" Type="http://schemas.openxmlformats.org/officeDocument/2006/relationships/image" Target="../media/image38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image" Target="../media/image184.png"/><Relationship Id="rId18" Type="http://schemas.openxmlformats.org/officeDocument/2006/relationships/image" Target="../media/image75.png"/><Relationship Id="rId3" Type="http://schemas.openxmlformats.org/officeDocument/2006/relationships/image" Target="../media/image18.png"/><Relationship Id="rId21" Type="http://schemas.openxmlformats.org/officeDocument/2006/relationships/image" Target="../media/image78.png"/><Relationship Id="rId7" Type="http://schemas.openxmlformats.org/officeDocument/2006/relationships/image" Target="../media/image37.png"/><Relationship Id="rId12" Type="http://schemas.openxmlformats.org/officeDocument/2006/relationships/image" Target="../media/image183.png"/><Relationship Id="rId17" Type="http://schemas.openxmlformats.org/officeDocument/2006/relationships/image" Target="../media/image74.png"/><Relationship Id="rId2" Type="http://schemas.openxmlformats.org/officeDocument/2006/relationships/image" Target="../media/image1.png"/><Relationship Id="rId16" Type="http://schemas.openxmlformats.org/officeDocument/2006/relationships/image" Target="../media/image73.png"/><Relationship Id="rId20" Type="http://schemas.openxmlformats.org/officeDocument/2006/relationships/image" Target="../media/image7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165.png"/><Relationship Id="rId5" Type="http://schemas.openxmlformats.org/officeDocument/2006/relationships/image" Target="../media/image20.png"/><Relationship Id="rId15" Type="http://schemas.openxmlformats.org/officeDocument/2006/relationships/image" Target="../media/image96.png"/><Relationship Id="rId10" Type="http://schemas.openxmlformats.org/officeDocument/2006/relationships/image" Target="../media/image39.png"/><Relationship Id="rId19" Type="http://schemas.openxmlformats.org/officeDocument/2006/relationships/image" Target="../media/image76.png"/><Relationship Id="rId4" Type="http://schemas.openxmlformats.org/officeDocument/2006/relationships/image" Target="../media/image19.png"/><Relationship Id="rId9" Type="http://schemas.openxmlformats.org/officeDocument/2006/relationships/image" Target="../media/image31.png"/><Relationship Id="rId14" Type="http://schemas.openxmlformats.org/officeDocument/2006/relationships/image" Target="../media/image155.png"/><Relationship Id="rId22" Type="http://schemas.openxmlformats.org/officeDocument/2006/relationships/image" Target="../media/image7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image" Target="../media/image184.png"/><Relationship Id="rId18" Type="http://schemas.openxmlformats.org/officeDocument/2006/relationships/image" Target="../media/image75.png"/><Relationship Id="rId3" Type="http://schemas.openxmlformats.org/officeDocument/2006/relationships/image" Target="../media/image18.png"/><Relationship Id="rId21" Type="http://schemas.openxmlformats.org/officeDocument/2006/relationships/image" Target="../media/image186.png"/><Relationship Id="rId7" Type="http://schemas.openxmlformats.org/officeDocument/2006/relationships/image" Target="../media/image37.png"/><Relationship Id="rId12" Type="http://schemas.openxmlformats.org/officeDocument/2006/relationships/image" Target="../media/image183.png"/><Relationship Id="rId17" Type="http://schemas.openxmlformats.org/officeDocument/2006/relationships/image" Target="../media/image74.png"/><Relationship Id="rId2" Type="http://schemas.openxmlformats.org/officeDocument/2006/relationships/image" Target="../media/image1.png"/><Relationship Id="rId16" Type="http://schemas.openxmlformats.org/officeDocument/2006/relationships/image" Target="../media/image73.png"/><Relationship Id="rId20" Type="http://schemas.openxmlformats.org/officeDocument/2006/relationships/image" Target="../media/image18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165.png"/><Relationship Id="rId5" Type="http://schemas.openxmlformats.org/officeDocument/2006/relationships/image" Target="../media/image20.png"/><Relationship Id="rId15" Type="http://schemas.openxmlformats.org/officeDocument/2006/relationships/image" Target="../media/image96.png"/><Relationship Id="rId10" Type="http://schemas.openxmlformats.org/officeDocument/2006/relationships/image" Target="../media/image39.png"/><Relationship Id="rId19" Type="http://schemas.openxmlformats.org/officeDocument/2006/relationships/image" Target="../media/image76.png"/><Relationship Id="rId4" Type="http://schemas.openxmlformats.org/officeDocument/2006/relationships/image" Target="../media/image19.png"/><Relationship Id="rId9" Type="http://schemas.openxmlformats.org/officeDocument/2006/relationships/image" Target="../media/image31.png"/><Relationship Id="rId14" Type="http://schemas.openxmlformats.org/officeDocument/2006/relationships/image" Target="../media/image155.png"/><Relationship Id="rId22" Type="http://schemas.openxmlformats.org/officeDocument/2006/relationships/image" Target="../media/image18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13" Type="http://schemas.openxmlformats.org/officeDocument/2006/relationships/image" Target="../media/image183.png"/><Relationship Id="rId18" Type="http://schemas.openxmlformats.org/officeDocument/2006/relationships/image" Target="../media/image74.png"/><Relationship Id="rId3" Type="http://schemas.openxmlformats.org/officeDocument/2006/relationships/image" Target="../media/image1.png"/><Relationship Id="rId21" Type="http://schemas.openxmlformats.org/officeDocument/2006/relationships/image" Target="../media/image189.png"/><Relationship Id="rId7" Type="http://schemas.openxmlformats.org/officeDocument/2006/relationships/image" Target="../media/image21.png"/><Relationship Id="rId12" Type="http://schemas.openxmlformats.org/officeDocument/2006/relationships/image" Target="../media/image165.png"/><Relationship Id="rId17" Type="http://schemas.openxmlformats.org/officeDocument/2006/relationships/image" Target="../media/image73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96.png"/><Relationship Id="rId20" Type="http://schemas.openxmlformats.org/officeDocument/2006/relationships/image" Target="../media/image18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39.png"/><Relationship Id="rId5" Type="http://schemas.openxmlformats.org/officeDocument/2006/relationships/image" Target="../media/image19.png"/><Relationship Id="rId15" Type="http://schemas.openxmlformats.org/officeDocument/2006/relationships/image" Target="../media/image155.png"/><Relationship Id="rId23" Type="http://schemas.openxmlformats.org/officeDocument/2006/relationships/image" Target="../media/image191.png"/><Relationship Id="rId10" Type="http://schemas.openxmlformats.org/officeDocument/2006/relationships/image" Target="../media/image31.png"/><Relationship Id="rId19" Type="http://schemas.openxmlformats.org/officeDocument/2006/relationships/image" Target="../media/image76.png"/><Relationship Id="rId4" Type="http://schemas.openxmlformats.org/officeDocument/2006/relationships/image" Target="../media/image18.png"/><Relationship Id="rId9" Type="http://schemas.openxmlformats.org/officeDocument/2006/relationships/image" Target="../media/image38.png"/><Relationship Id="rId14" Type="http://schemas.openxmlformats.org/officeDocument/2006/relationships/image" Target="../media/image184.png"/><Relationship Id="rId22" Type="http://schemas.openxmlformats.org/officeDocument/2006/relationships/image" Target="../media/image19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image" Target="../media/image184.png"/><Relationship Id="rId18" Type="http://schemas.openxmlformats.org/officeDocument/2006/relationships/image" Target="../media/image77.png"/><Relationship Id="rId3" Type="http://schemas.openxmlformats.org/officeDocument/2006/relationships/image" Target="../media/image18.png"/><Relationship Id="rId21" Type="http://schemas.openxmlformats.org/officeDocument/2006/relationships/image" Target="../media/image194.png"/><Relationship Id="rId7" Type="http://schemas.openxmlformats.org/officeDocument/2006/relationships/image" Target="../media/image37.png"/><Relationship Id="rId12" Type="http://schemas.openxmlformats.org/officeDocument/2006/relationships/image" Target="../media/image183.png"/><Relationship Id="rId17" Type="http://schemas.openxmlformats.org/officeDocument/2006/relationships/image" Target="../media/image74.png"/><Relationship Id="rId2" Type="http://schemas.openxmlformats.org/officeDocument/2006/relationships/image" Target="../media/image1.png"/><Relationship Id="rId16" Type="http://schemas.openxmlformats.org/officeDocument/2006/relationships/image" Target="../media/image73.png"/><Relationship Id="rId20" Type="http://schemas.openxmlformats.org/officeDocument/2006/relationships/image" Target="../media/image19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165.png"/><Relationship Id="rId5" Type="http://schemas.openxmlformats.org/officeDocument/2006/relationships/image" Target="../media/image20.png"/><Relationship Id="rId15" Type="http://schemas.openxmlformats.org/officeDocument/2006/relationships/image" Target="../media/image96.png"/><Relationship Id="rId10" Type="http://schemas.openxmlformats.org/officeDocument/2006/relationships/image" Target="../media/image39.png"/><Relationship Id="rId19" Type="http://schemas.openxmlformats.org/officeDocument/2006/relationships/image" Target="../media/image192.png"/><Relationship Id="rId4" Type="http://schemas.openxmlformats.org/officeDocument/2006/relationships/image" Target="../media/image19.png"/><Relationship Id="rId9" Type="http://schemas.openxmlformats.org/officeDocument/2006/relationships/image" Target="../media/image31.png"/><Relationship Id="rId14" Type="http://schemas.openxmlformats.org/officeDocument/2006/relationships/image" Target="../media/image15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13" Type="http://schemas.openxmlformats.org/officeDocument/2006/relationships/image" Target="../media/image183.png"/><Relationship Id="rId18" Type="http://schemas.openxmlformats.org/officeDocument/2006/relationships/image" Target="../media/image74.png"/><Relationship Id="rId3" Type="http://schemas.openxmlformats.org/officeDocument/2006/relationships/image" Target="../media/image1.png"/><Relationship Id="rId21" Type="http://schemas.openxmlformats.org/officeDocument/2006/relationships/image" Target="../media/image196.png"/><Relationship Id="rId7" Type="http://schemas.openxmlformats.org/officeDocument/2006/relationships/image" Target="../media/image21.png"/><Relationship Id="rId12" Type="http://schemas.openxmlformats.org/officeDocument/2006/relationships/image" Target="../media/image165.png"/><Relationship Id="rId17" Type="http://schemas.openxmlformats.org/officeDocument/2006/relationships/image" Target="../media/image73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96.png"/><Relationship Id="rId20" Type="http://schemas.openxmlformats.org/officeDocument/2006/relationships/image" Target="../media/image19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39.png"/><Relationship Id="rId5" Type="http://schemas.openxmlformats.org/officeDocument/2006/relationships/image" Target="../media/image19.png"/><Relationship Id="rId15" Type="http://schemas.openxmlformats.org/officeDocument/2006/relationships/image" Target="../media/image155.png"/><Relationship Id="rId10" Type="http://schemas.openxmlformats.org/officeDocument/2006/relationships/image" Target="../media/image31.png"/><Relationship Id="rId19" Type="http://schemas.openxmlformats.org/officeDocument/2006/relationships/image" Target="../media/image78.png"/><Relationship Id="rId4" Type="http://schemas.openxmlformats.org/officeDocument/2006/relationships/image" Target="../media/image18.png"/><Relationship Id="rId9" Type="http://schemas.openxmlformats.org/officeDocument/2006/relationships/image" Target="../media/image38.png"/><Relationship Id="rId14" Type="http://schemas.openxmlformats.org/officeDocument/2006/relationships/image" Target="../media/image184.png"/><Relationship Id="rId22" Type="http://schemas.openxmlformats.org/officeDocument/2006/relationships/image" Target="../media/image19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image" Target="../media/image184.png"/><Relationship Id="rId18" Type="http://schemas.openxmlformats.org/officeDocument/2006/relationships/image" Target="../media/image79.png"/><Relationship Id="rId3" Type="http://schemas.openxmlformats.org/officeDocument/2006/relationships/image" Target="../media/image18.png"/><Relationship Id="rId21" Type="http://schemas.openxmlformats.org/officeDocument/2006/relationships/image" Target="../media/image200.png"/><Relationship Id="rId7" Type="http://schemas.openxmlformats.org/officeDocument/2006/relationships/image" Target="../media/image37.png"/><Relationship Id="rId12" Type="http://schemas.openxmlformats.org/officeDocument/2006/relationships/image" Target="../media/image183.png"/><Relationship Id="rId17" Type="http://schemas.openxmlformats.org/officeDocument/2006/relationships/image" Target="../media/image74.png"/><Relationship Id="rId2" Type="http://schemas.openxmlformats.org/officeDocument/2006/relationships/image" Target="../media/image1.png"/><Relationship Id="rId16" Type="http://schemas.openxmlformats.org/officeDocument/2006/relationships/image" Target="../media/image73.png"/><Relationship Id="rId20" Type="http://schemas.openxmlformats.org/officeDocument/2006/relationships/image" Target="../media/image19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165.png"/><Relationship Id="rId5" Type="http://schemas.openxmlformats.org/officeDocument/2006/relationships/image" Target="../media/image20.png"/><Relationship Id="rId15" Type="http://schemas.openxmlformats.org/officeDocument/2006/relationships/image" Target="../media/image96.png"/><Relationship Id="rId10" Type="http://schemas.openxmlformats.org/officeDocument/2006/relationships/image" Target="../media/image39.png"/><Relationship Id="rId19" Type="http://schemas.openxmlformats.org/officeDocument/2006/relationships/image" Target="../media/image198.png"/><Relationship Id="rId4" Type="http://schemas.openxmlformats.org/officeDocument/2006/relationships/image" Target="../media/image19.png"/><Relationship Id="rId9" Type="http://schemas.openxmlformats.org/officeDocument/2006/relationships/image" Target="../media/image31.png"/><Relationship Id="rId14" Type="http://schemas.openxmlformats.org/officeDocument/2006/relationships/image" Target="../media/image15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3.png"/><Relationship Id="rId13" Type="http://schemas.openxmlformats.org/officeDocument/2006/relationships/image" Target="../media/image202.png"/><Relationship Id="rId18" Type="http://schemas.openxmlformats.org/officeDocument/2006/relationships/image" Target="../media/image205.png"/><Relationship Id="rId3" Type="http://schemas.openxmlformats.org/officeDocument/2006/relationships/image" Target="../media/image1.png"/><Relationship Id="rId21" Type="http://schemas.openxmlformats.org/officeDocument/2006/relationships/image" Target="../media/image31.png"/><Relationship Id="rId7" Type="http://schemas.openxmlformats.org/officeDocument/2006/relationships/image" Target="../media/image21.png"/><Relationship Id="rId12" Type="http://schemas.openxmlformats.org/officeDocument/2006/relationships/image" Target="../media/image165.png"/><Relationship Id="rId17" Type="http://schemas.openxmlformats.org/officeDocument/2006/relationships/image" Target="../media/image38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7.png"/><Relationship Id="rId20" Type="http://schemas.openxmlformats.org/officeDocument/2006/relationships/image" Target="../media/image20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96.png"/><Relationship Id="rId5" Type="http://schemas.openxmlformats.org/officeDocument/2006/relationships/image" Target="../media/image19.png"/><Relationship Id="rId15" Type="http://schemas.openxmlformats.org/officeDocument/2006/relationships/image" Target="../media/image204.png"/><Relationship Id="rId23" Type="http://schemas.openxmlformats.org/officeDocument/2006/relationships/image" Target="../media/image208.png"/><Relationship Id="rId10" Type="http://schemas.openxmlformats.org/officeDocument/2006/relationships/image" Target="../media/image155.png"/><Relationship Id="rId19" Type="http://schemas.openxmlformats.org/officeDocument/2006/relationships/image" Target="../media/image206.png"/><Relationship Id="rId4" Type="http://schemas.openxmlformats.org/officeDocument/2006/relationships/image" Target="../media/image18.png"/><Relationship Id="rId9" Type="http://schemas.openxmlformats.org/officeDocument/2006/relationships/image" Target="../media/image184.png"/><Relationship Id="rId14" Type="http://schemas.openxmlformats.org/officeDocument/2006/relationships/image" Target="../media/image203.png"/><Relationship Id="rId22" Type="http://schemas.openxmlformats.org/officeDocument/2006/relationships/image" Target="../media/image39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5.png"/><Relationship Id="rId13" Type="http://schemas.openxmlformats.org/officeDocument/2006/relationships/image" Target="../media/image220.png"/><Relationship Id="rId3" Type="http://schemas.openxmlformats.org/officeDocument/2006/relationships/image" Target="../media/image210.png"/><Relationship Id="rId7" Type="http://schemas.openxmlformats.org/officeDocument/2006/relationships/image" Target="../media/image214.png"/><Relationship Id="rId12" Type="http://schemas.openxmlformats.org/officeDocument/2006/relationships/image" Target="../media/image219.png"/><Relationship Id="rId2" Type="http://schemas.openxmlformats.org/officeDocument/2006/relationships/image" Target="../media/image209.png"/><Relationship Id="rId16" Type="http://schemas.openxmlformats.org/officeDocument/2006/relationships/image" Target="../media/image2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3.png"/><Relationship Id="rId11" Type="http://schemas.openxmlformats.org/officeDocument/2006/relationships/image" Target="../media/image218.png"/><Relationship Id="rId5" Type="http://schemas.openxmlformats.org/officeDocument/2006/relationships/image" Target="../media/image212.png"/><Relationship Id="rId15" Type="http://schemas.openxmlformats.org/officeDocument/2006/relationships/image" Target="../media/image222.png"/><Relationship Id="rId10" Type="http://schemas.openxmlformats.org/officeDocument/2006/relationships/image" Target="../media/image217.png"/><Relationship Id="rId4" Type="http://schemas.openxmlformats.org/officeDocument/2006/relationships/image" Target="../media/image211.png"/><Relationship Id="rId9" Type="http://schemas.openxmlformats.org/officeDocument/2006/relationships/image" Target="../media/image216.png"/><Relationship Id="rId14" Type="http://schemas.openxmlformats.org/officeDocument/2006/relationships/image" Target="../media/image22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png"/><Relationship Id="rId18" Type="http://schemas.openxmlformats.org/officeDocument/2006/relationships/image" Target="../media/image33.png"/><Relationship Id="rId3" Type="http://schemas.openxmlformats.org/officeDocument/2006/relationships/image" Target="../media/image18.png"/><Relationship Id="rId21" Type="http://schemas.openxmlformats.org/officeDocument/2006/relationships/image" Target="../media/image36.pn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17" Type="http://schemas.openxmlformats.org/officeDocument/2006/relationships/image" Target="../media/image32.png"/><Relationship Id="rId2" Type="http://schemas.openxmlformats.org/officeDocument/2006/relationships/image" Target="../media/image17.png"/><Relationship Id="rId16" Type="http://schemas.openxmlformats.org/officeDocument/2006/relationships/image" Target="../media/image31.png"/><Relationship Id="rId20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5" Type="http://schemas.openxmlformats.org/officeDocument/2006/relationships/image" Target="../media/image30.png"/><Relationship Id="rId10" Type="http://schemas.openxmlformats.org/officeDocument/2006/relationships/image" Target="../media/image25.png"/><Relationship Id="rId19" Type="http://schemas.openxmlformats.org/officeDocument/2006/relationships/image" Target="../media/image34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Relationship Id="rId14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42.png"/><Relationship Id="rId18" Type="http://schemas.openxmlformats.org/officeDocument/2006/relationships/image" Target="../media/image47.png"/><Relationship Id="rId3" Type="http://schemas.openxmlformats.org/officeDocument/2006/relationships/image" Target="../media/image18.png"/><Relationship Id="rId21" Type="http://schemas.openxmlformats.org/officeDocument/2006/relationships/image" Target="../media/image50.png"/><Relationship Id="rId7" Type="http://schemas.openxmlformats.org/officeDocument/2006/relationships/image" Target="../media/image38.png"/><Relationship Id="rId12" Type="http://schemas.openxmlformats.org/officeDocument/2006/relationships/image" Target="../media/image41.png"/><Relationship Id="rId17" Type="http://schemas.openxmlformats.org/officeDocument/2006/relationships/image" Target="../media/image46.png"/><Relationship Id="rId25" Type="http://schemas.openxmlformats.org/officeDocument/2006/relationships/image" Target="../media/image36.png"/><Relationship Id="rId2" Type="http://schemas.openxmlformats.org/officeDocument/2006/relationships/image" Target="../media/image17.png"/><Relationship Id="rId16" Type="http://schemas.openxmlformats.org/officeDocument/2006/relationships/image" Target="../media/image45.png"/><Relationship Id="rId20" Type="http://schemas.openxmlformats.org/officeDocument/2006/relationships/image" Target="../media/image4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11" Type="http://schemas.openxmlformats.org/officeDocument/2006/relationships/image" Target="../media/image40.png"/><Relationship Id="rId24" Type="http://schemas.openxmlformats.org/officeDocument/2006/relationships/image" Target="../media/image35.png"/><Relationship Id="rId5" Type="http://schemas.openxmlformats.org/officeDocument/2006/relationships/image" Target="../media/image21.png"/><Relationship Id="rId15" Type="http://schemas.openxmlformats.org/officeDocument/2006/relationships/image" Target="../media/image44.png"/><Relationship Id="rId23" Type="http://schemas.openxmlformats.org/officeDocument/2006/relationships/image" Target="../media/image34.png"/><Relationship Id="rId10" Type="http://schemas.openxmlformats.org/officeDocument/2006/relationships/image" Target="../media/image19.png"/><Relationship Id="rId19" Type="http://schemas.openxmlformats.org/officeDocument/2006/relationships/image" Target="../media/image48.png"/><Relationship Id="rId4" Type="http://schemas.openxmlformats.org/officeDocument/2006/relationships/image" Target="../media/image20.png"/><Relationship Id="rId9" Type="http://schemas.openxmlformats.org/officeDocument/2006/relationships/image" Target="../media/image39.png"/><Relationship Id="rId14" Type="http://schemas.openxmlformats.org/officeDocument/2006/relationships/image" Target="../media/image43.png"/><Relationship Id="rId22" Type="http://schemas.openxmlformats.org/officeDocument/2006/relationships/image" Target="../media/image3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54.png"/><Relationship Id="rId18" Type="http://schemas.openxmlformats.org/officeDocument/2006/relationships/image" Target="../media/image59.png"/><Relationship Id="rId26" Type="http://schemas.openxmlformats.org/officeDocument/2006/relationships/image" Target="../media/image35.png"/><Relationship Id="rId3" Type="http://schemas.openxmlformats.org/officeDocument/2006/relationships/image" Target="../media/image19.png"/><Relationship Id="rId21" Type="http://schemas.openxmlformats.org/officeDocument/2006/relationships/image" Target="../media/image62.png"/><Relationship Id="rId7" Type="http://schemas.openxmlformats.org/officeDocument/2006/relationships/image" Target="../media/image38.png"/><Relationship Id="rId12" Type="http://schemas.openxmlformats.org/officeDocument/2006/relationships/image" Target="../media/image53.png"/><Relationship Id="rId17" Type="http://schemas.openxmlformats.org/officeDocument/2006/relationships/image" Target="../media/image58.png"/><Relationship Id="rId25" Type="http://schemas.openxmlformats.org/officeDocument/2006/relationships/image" Target="../media/image34.png"/><Relationship Id="rId2" Type="http://schemas.openxmlformats.org/officeDocument/2006/relationships/image" Target="../media/image1.png"/><Relationship Id="rId16" Type="http://schemas.openxmlformats.org/officeDocument/2006/relationships/image" Target="../media/image57.png"/><Relationship Id="rId20" Type="http://schemas.openxmlformats.org/officeDocument/2006/relationships/image" Target="../media/image6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11" Type="http://schemas.openxmlformats.org/officeDocument/2006/relationships/image" Target="../media/image52.png"/><Relationship Id="rId24" Type="http://schemas.openxmlformats.org/officeDocument/2006/relationships/image" Target="../media/image33.png"/><Relationship Id="rId5" Type="http://schemas.openxmlformats.org/officeDocument/2006/relationships/image" Target="../media/image21.png"/><Relationship Id="rId15" Type="http://schemas.openxmlformats.org/officeDocument/2006/relationships/image" Target="../media/image56.png"/><Relationship Id="rId23" Type="http://schemas.openxmlformats.org/officeDocument/2006/relationships/image" Target="../media/image64.png"/><Relationship Id="rId28" Type="http://schemas.openxmlformats.org/officeDocument/2006/relationships/image" Target="../media/image18.png"/><Relationship Id="rId10" Type="http://schemas.openxmlformats.org/officeDocument/2006/relationships/image" Target="../media/image51.png"/><Relationship Id="rId19" Type="http://schemas.openxmlformats.org/officeDocument/2006/relationships/image" Target="../media/image60.png"/><Relationship Id="rId4" Type="http://schemas.openxmlformats.org/officeDocument/2006/relationships/image" Target="../media/image20.png"/><Relationship Id="rId9" Type="http://schemas.openxmlformats.org/officeDocument/2006/relationships/image" Target="../media/image39.png"/><Relationship Id="rId14" Type="http://schemas.openxmlformats.org/officeDocument/2006/relationships/image" Target="../media/image55.png"/><Relationship Id="rId22" Type="http://schemas.openxmlformats.org/officeDocument/2006/relationships/image" Target="../media/image63.png"/><Relationship Id="rId27" Type="http://schemas.openxmlformats.org/officeDocument/2006/relationships/image" Target="../media/image3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68.png"/><Relationship Id="rId18" Type="http://schemas.openxmlformats.org/officeDocument/2006/relationships/image" Target="../media/image33.png"/><Relationship Id="rId26" Type="http://schemas.openxmlformats.org/officeDocument/2006/relationships/image" Target="../media/image77.png"/><Relationship Id="rId3" Type="http://schemas.openxmlformats.org/officeDocument/2006/relationships/image" Target="../media/image19.png"/><Relationship Id="rId21" Type="http://schemas.openxmlformats.org/officeDocument/2006/relationships/image" Target="../media/image36.png"/><Relationship Id="rId7" Type="http://schemas.openxmlformats.org/officeDocument/2006/relationships/image" Target="../media/image38.png"/><Relationship Id="rId12" Type="http://schemas.openxmlformats.org/officeDocument/2006/relationships/image" Target="../media/image67.png"/><Relationship Id="rId17" Type="http://schemas.openxmlformats.org/officeDocument/2006/relationships/image" Target="../media/image72.png"/><Relationship Id="rId25" Type="http://schemas.openxmlformats.org/officeDocument/2006/relationships/image" Target="../media/image76.png"/><Relationship Id="rId2" Type="http://schemas.openxmlformats.org/officeDocument/2006/relationships/image" Target="../media/image1.png"/><Relationship Id="rId16" Type="http://schemas.openxmlformats.org/officeDocument/2006/relationships/image" Target="../media/image71.png"/><Relationship Id="rId20" Type="http://schemas.openxmlformats.org/officeDocument/2006/relationships/image" Target="../media/image35.png"/><Relationship Id="rId29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11" Type="http://schemas.openxmlformats.org/officeDocument/2006/relationships/image" Target="../media/image66.png"/><Relationship Id="rId24" Type="http://schemas.openxmlformats.org/officeDocument/2006/relationships/image" Target="../media/image75.png"/><Relationship Id="rId5" Type="http://schemas.openxmlformats.org/officeDocument/2006/relationships/image" Target="../media/image21.png"/><Relationship Id="rId15" Type="http://schemas.openxmlformats.org/officeDocument/2006/relationships/image" Target="../media/image70.png"/><Relationship Id="rId23" Type="http://schemas.openxmlformats.org/officeDocument/2006/relationships/image" Target="../media/image74.png"/><Relationship Id="rId28" Type="http://schemas.openxmlformats.org/officeDocument/2006/relationships/image" Target="../media/image79.png"/><Relationship Id="rId10" Type="http://schemas.openxmlformats.org/officeDocument/2006/relationships/image" Target="../media/image65.png"/><Relationship Id="rId19" Type="http://schemas.openxmlformats.org/officeDocument/2006/relationships/image" Target="../media/image34.png"/><Relationship Id="rId4" Type="http://schemas.openxmlformats.org/officeDocument/2006/relationships/image" Target="../media/image20.png"/><Relationship Id="rId9" Type="http://schemas.openxmlformats.org/officeDocument/2006/relationships/image" Target="../media/image39.png"/><Relationship Id="rId14" Type="http://schemas.openxmlformats.org/officeDocument/2006/relationships/image" Target="../media/image69.png"/><Relationship Id="rId22" Type="http://schemas.openxmlformats.org/officeDocument/2006/relationships/image" Target="../media/image73.png"/><Relationship Id="rId27" Type="http://schemas.openxmlformats.org/officeDocument/2006/relationships/image" Target="../media/image7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image" Target="../media/image81.png"/><Relationship Id="rId18" Type="http://schemas.openxmlformats.org/officeDocument/2006/relationships/image" Target="../media/image86.png"/><Relationship Id="rId26" Type="http://schemas.openxmlformats.org/officeDocument/2006/relationships/image" Target="../media/image94.png"/><Relationship Id="rId3" Type="http://schemas.openxmlformats.org/officeDocument/2006/relationships/image" Target="../media/image18.png"/><Relationship Id="rId21" Type="http://schemas.openxmlformats.org/officeDocument/2006/relationships/image" Target="../media/image89.png"/><Relationship Id="rId7" Type="http://schemas.openxmlformats.org/officeDocument/2006/relationships/image" Target="../media/image37.png"/><Relationship Id="rId12" Type="http://schemas.openxmlformats.org/officeDocument/2006/relationships/image" Target="../media/image80.png"/><Relationship Id="rId17" Type="http://schemas.openxmlformats.org/officeDocument/2006/relationships/image" Target="../media/image85.png"/><Relationship Id="rId25" Type="http://schemas.openxmlformats.org/officeDocument/2006/relationships/image" Target="../media/image93.png"/><Relationship Id="rId2" Type="http://schemas.openxmlformats.org/officeDocument/2006/relationships/image" Target="../media/image1.png"/><Relationship Id="rId16" Type="http://schemas.openxmlformats.org/officeDocument/2006/relationships/image" Target="../media/image84.png"/><Relationship Id="rId20" Type="http://schemas.openxmlformats.org/officeDocument/2006/relationships/image" Target="../media/image88.png"/><Relationship Id="rId29" Type="http://schemas.openxmlformats.org/officeDocument/2006/relationships/image" Target="../media/image9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65.png"/><Relationship Id="rId24" Type="http://schemas.openxmlformats.org/officeDocument/2006/relationships/image" Target="../media/image92.png"/><Relationship Id="rId5" Type="http://schemas.openxmlformats.org/officeDocument/2006/relationships/image" Target="../media/image20.png"/><Relationship Id="rId15" Type="http://schemas.openxmlformats.org/officeDocument/2006/relationships/image" Target="../media/image83.png"/><Relationship Id="rId23" Type="http://schemas.openxmlformats.org/officeDocument/2006/relationships/image" Target="../media/image91.png"/><Relationship Id="rId28" Type="http://schemas.openxmlformats.org/officeDocument/2006/relationships/image" Target="../media/image34.png"/><Relationship Id="rId10" Type="http://schemas.openxmlformats.org/officeDocument/2006/relationships/image" Target="../media/image39.png"/><Relationship Id="rId19" Type="http://schemas.openxmlformats.org/officeDocument/2006/relationships/image" Target="../media/image87.png"/><Relationship Id="rId4" Type="http://schemas.openxmlformats.org/officeDocument/2006/relationships/image" Target="../media/image19.png"/><Relationship Id="rId9" Type="http://schemas.openxmlformats.org/officeDocument/2006/relationships/image" Target="../media/image31.png"/><Relationship Id="rId14" Type="http://schemas.openxmlformats.org/officeDocument/2006/relationships/image" Target="../media/image82.png"/><Relationship Id="rId22" Type="http://schemas.openxmlformats.org/officeDocument/2006/relationships/image" Target="../media/image90.png"/><Relationship Id="rId27" Type="http://schemas.openxmlformats.org/officeDocument/2006/relationships/image" Target="../media/image33.png"/><Relationship Id="rId30" Type="http://schemas.openxmlformats.org/officeDocument/2006/relationships/image" Target="../media/image9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image" Target="../media/image99.png"/><Relationship Id="rId18" Type="http://schemas.openxmlformats.org/officeDocument/2006/relationships/image" Target="../media/image33.png"/><Relationship Id="rId3" Type="http://schemas.openxmlformats.org/officeDocument/2006/relationships/image" Target="../media/image18.png"/><Relationship Id="rId21" Type="http://schemas.openxmlformats.org/officeDocument/2006/relationships/image" Target="../media/image96.png"/><Relationship Id="rId7" Type="http://schemas.openxmlformats.org/officeDocument/2006/relationships/image" Target="../media/image37.png"/><Relationship Id="rId12" Type="http://schemas.openxmlformats.org/officeDocument/2006/relationships/image" Target="../media/image98.png"/><Relationship Id="rId17" Type="http://schemas.openxmlformats.org/officeDocument/2006/relationships/image" Target="../media/image103.png"/><Relationship Id="rId2" Type="http://schemas.openxmlformats.org/officeDocument/2006/relationships/image" Target="../media/image1.png"/><Relationship Id="rId16" Type="http://schemas.openxmlformats.org/officeDocument/2006/relationships/image" Target="../media/image102.png"/><Relationship Id="rId20" Type="http://schemas.openxmlformats.org/officeDocument/2006/relationships/image" Target="../media/image9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97.png"/><Relationship Id="rId5" Type="http://schemas.openxmlformats.org/officeDocument/2006/relationships/image" Target="../media/image20.png"/><Relationship Id="rId15" Type="http://schemas.openxmlformats.org/officeDocument/2006/relationships/image" Target="../media/image101.png"/><Relationship Id="rId10" Type="http://schemas.openxmlformats.org/officeDocument/2006/relationships/image" Target="../media/image39.png"/><Relationship Id="rId19" Type="http://schemas.openxmlformats.org/officeDocument/2006/relationships/image" Target="../media/image34.png"/><Relationship Id="rId4" Type="http://schemas.openxmlformats.org/officeDocument/2006/relationships/image" Target="../media/image19.png"/><Relationship Id="rId9" Type="http://schemas.openxmlformats.org/officeDocument/2006/relationships/image" Target="../media/image31.png"/><Relationship Id="rId14" Type="http://schemas.openxmlformats.org/officeDocument/2006/relationships/image" Target="../media/image100.png"/><Relationship Id="rId22" Type="http://schemas.openxmlformats.org/officeDocument/2006/relationships/image" Target="../media/image10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image" Target="../media/image107.png"/><Relationship Id="rId18" Type="http://schemas.openxmlformats.org/officeDocument/2006/relationships/image" Target="../media/image112.png"/><Relationship Id="rId26" Type="http://schemas.openxmlformats.org/officeDocument/2006/relationships/image" Target="../media/image96.png"/><Relationship Id="rId3" Type="http://schemas.openxmlformats.org/officeDocument/2006/relationships/image" Target="../media/image18.png"/><Relationship Id="rId21" Type="http://schemas.openxmlformats.org/officeDocument/2006/relationships/image" Target="../media/image115.png"/><Relationship Id="rId7" Type="http://schemas.openxmlformats.org/officeDocument/2006/relationships/image" Target="../media/image37.png"/><Relationship Id="rId12" Type="http://schemas.openxmlformats.org/officeDocument/2006/relationships/image" Target="../media/image106.png"/><Relationship Id="rId17" Type="http://schemas.openxmlformats.org/officeDocument/2006/relationships/image" Target="../media/image111.png"/><Relationship Id="rId25" Type="http://schemas.openxmlformats.org/officeDocument/2006/relationships/image" Target="../media/image95.png"/><Relationship Id="rId2" Type="http://schemas.openxmlformats.org/officeDocument/2006/relationships/image" Target="../media/image1.png"/><Relationship Id="rId16" Type="http://schemas.openxmlformats.org/officeDocument/2006/relationships/image" Target="../media/image110.png"/><Relationship Id="rId20" Type="http://schemas.openxmlformats.org/officeDocument/2006/relationships/image" Target="../media/image1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105.png"/><Relationship Id="rId24" Type="http://schemas.openxmlformats.org/officeDocument/2006/relationships/image" Target="../media/image34.png"/><Relationship Id="rId5" Type="http://schemas.openxmlformats.org/officeDocument/2006/relationships/image" Target="../media/image20.png"/><Relationship Id="rId15" Type="http://schemas.openxmlformats.org/officeDocument/2006/relationships/image" Target="../media/image109.png"/><Relationship Id="rId23" Type="http://schemas.openxmlformats.org/officeDocument/2006/relationships/image" Target="../media/image33.png"/><Relationship Id="rId10" Type="http://schemas.openxmlformats.org/officeDocument/2006/relationships/image" Target="../media/image39.png"/><Relationship Id="rId19" Type="http://schemas.openxmlformats.org/officeDocument/2006/relationships/image" Target="../media/image113.png"/><Relationship Id="rId4" Type="http://schemas.openxmlformats.org/officeDocument/2006/relationships/image" Target="../media/image19.png"/><Relationship Id="rId9" Type="http://schemas.openxmlformats.org/officeDocument/2006/relationships/image" Target="../media/image31.png"/><Relationship Id="rId14" Type="http://schemas.openxmlformats.org/officeDocument/2006/relationships/image" Target="../media/image108.png"/><Relationship Id="rId22" Type="http://schemas.openxmlformats.org/officeDocument/2006/relationships/image" Target="../media/image1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0400" y="7353300"/>
            <a:ext cx="914400" cy="863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00" y="1308100"/>
            <a:ext cx="14325600" cy="68072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082800" y="4000500"/>
            <a:ext cx="110109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3000" b="1" i="0" u="none" strike="noStrike">
                <a:solidFill>
                  <a:srgbClr val="FFFFFF"/>
                </a:solidFill>
                <a:latin typeface="Noto Sans CJK KR Regular"/>
              </a:rPr>
              <a:t>MES</a:t>
            </a:r>
            <a:r>
              <a:rPr lang="ko-KR" sz="3000" b="1" i="0" u="none" strike="noStrike">
                <a:solidFill>
                  <a:srgbClr val="FFFFFF"/>
                </a:solidFill>
                <a:ea typeface="Noto Sans CJK KR Regular"/>
              </a:rPr>
              <a:t>와</a:t>
            </a:r>
            <a:r>
              <a:rPr lang="en-US" sz="3000" b="1" i="0" u="none" strike="noStrike">
                <a:solidFill>
                  <a:srgbClr val="FFFFFF"/>
                </a:solidFill>
                <a:latin typeface="Noto Sans CJK KR Regular"/>
              </a:rPr>
              <a:t> MLOps</a:t>
            </a:r>
            <a:r>
              <a:rPr lang="ko-KR" sz="3000" b="1" i="0" u="none" strike="noStrike">
                <a:solidFill>
                  <a:srgbClr val="FFFFFF"/>
                </a:solidFill>
                <a:ea typeface="Noto Sans CJK KR Regular"/>
              </a:rPr>
              <a:t>의</a:t>
            </a:r>
            <a:r>
              <a:rPr lang="en-US" sz="3000" b="1" i="0" u="none" strike="noStrike">
                <a:solidFill>
                  <a:srgbClr val="FFFFFF"/>
                </a:solidFill>
                <a:latin typeface="Noto Sans CJK KR Regular"/>
              </a:rPr>
              <a:t> </a:t>
            </a:r>
            <a:r>
              <a:rPr lang="ko-KR" sz="3000" b="1" i="0" u="none" strike="noStrike">
                <a:solidFill>
                  <a:srgbClr val="FFFFFF"/>
                </a:solidFill>
                <a:ea typeface="Noto Sans CJK KR Regular"/>
              </a:rPr>
              <a:t>통합을</a:t>
            </a:r>
            <a:r>
              <a:rPr lang="en-US" sz="3000" b="1" i="0" u="none" strike="noStrike">
                <a:solidFill>
                  <a:srgbClr val="FFFFFF"/>
                </a:solidFill>
                <a:latin typeface="Noto Sans CJK KR Regular"/>
              </a:rPr>
              <a:t> </a:t>
            </a:r>
            <a:r>
              <a:rPr lang="ko-KR" sz="3000" b="1" i="0" u="none" strike="noStrike">
                <a:solidFill>
                  <a:srgbClr val="FFFFFF"/>
                </a:solidFill>
                <a:ea typeface="Noto Sans CJK KR Regular"/>
              </a:rPr>
              <a:t>통한</a:t>
            </a:r>
            <a:r>
              <a:rPr lang="en-US" sz="3000" b="1" i="0" u="none" strike="noStrike">
                <a:solidFill>
                  <a:srgbClr val="FFFFFF"/>
                </a:solidFill>
                <a:latin typeface="Noto Sans CJK KR Regular"/>
              </a:rPr>
              <a:t> </a:t>
            </a:r>
            <a:r>
              <a:rPr lang="ko-KR" sz="3000" b="1" i="0" u="none" strike="noStrike">
                <a:solidFill>
                  <a:srgbClr val="FFFFFF"/>
                </a:solidFill>
                <a:ea typeface="Noto Sans CJK KR Regular"/>
              </a:rPr>
              <a:t>제조</a:t>
            </a:r>
            <a:r>
              <a:rPr lang="en-US" sz="3000" b="1" i="0" u="none" strike="noStrike">
                <a:solidFill>
                  <a:srgbClr val="FFFFFF"/>
                </a:solidFill>
                <a:latin typeface="Noto Sans CJK KR Regular"/>
              </a:rPr>
              <a:t> </a:t>
            </a:r>
            <a:r>
              <a:rPr lang="ko-KR" sz="3000" b="1" i="0" u="none" strike="noStrike">
                <a:solidFill>
                  <a:srgbClr val="FFFFFF"/>
                </a:solidFill>
                <a:ea typeface="Noto Sans CJK KR Regular"/>
              </a:rPr>
              <a:t>혁신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73200" y="4533900"/>
            <a:ext cx="2362200" cy="11684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4439900" y="4737100"/>
            <a:ext cx="19304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2500" b="0" i="0" u="none" strike="noStrike">
                <a:solidFill>
                  <a:srgbClr val="FFFFFF"/>
                </a:solidFill>
                <a:ea typeface="Noto Sans CJK KR Bold"/>
              </a:rPr>
              <a:t>포스코</a:t>
            </a:r>
            <a:r>
              <a:rPr lang="en-US" sz="2500" b="0" i="0" u="none" strike="noStrike">
                <a:solidFill>
                  <a:srgbClr val="FFFFFF"/>
                </a:solidFill>
                <a:latin typeface="Noto Sans CJK KR Bold"/>
              </a:rPr>
              <a:t> </a:t>
            </a:r>
            <a:r>
              <a:rPr lang="ko-KR" sz="2500" b="0" i="0" u="none" strike="noStrike">
                <a:solidFill>
                  <a:srgbClr val="FFFFFF"/>
                </a:solidFill>
                <a:ea typeface="Noto Sans CJK KR Bold"/>
              </a:rPr>
              <a:t>코딩온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452600" y="5207000"/>
            <a:ext cx="2870200" cy="342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1900" b="0" i="0" u="none" strike="noStrike" dirty="0">
                <a:solidFill>
                  <a:srgbClr val="FFFFFF"/>
                </a:solidFill>
                <a:latin typeface="Noto Sans CJK KR Bold"/>
              </a:rPr>
              <a:t>FINAL PROJECT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-5400000">
            <a:off x="10261600" y="6273800"/>
            <a:ext cx="3467100" cy="34671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-10680000">
            <a:off x="12166600" y="2082800"/>
            <a:ext cx="5219700" cy="21336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8">
            <a:alphaModFix amt="60000"/>
          </a:blip>
          <a:stretch>
            <a:fillRect/>
          </a:stretch>
        </p:blipFill>
        <p:spPr>
          <a:xfrm>
            <a:off x="12776200" y="2273300"/>
            <a:ext cx="1397000" cy="1397000"/>
          </a:xfrm>
          <a:prstGeom prst="rect">
            <a:avLst/>
          </a:prstGeom>
          <a:effectLst>
            <a:outerShdw blurRad="19425" dist="128915" dir="2700000">
              <a:srgbClr val="000000">
                <a:alpha val="50000"/>
              </a:srgbClr>
            </a:outerShdw>
          </a:effectLst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9">
            <a:alphaModFix amt="60000"/>
          </a:blip>
          <a:stretch>
            <a:fillRect/>
          </a:stretch>
        </p:blipFill>
        <p:spPr>
          <a:xfrm>
            <a:off x="15303500" y="1524000"/>
            <a:ext cx="1155700" cy="1435100"/>
          </a:xfrm>
          <a:prstGeom prst="rect">
            <a:avLst/>
          </a:prstGeom>
          <a:effectLst>
            <a:outerShdw blurRad="13392" dist="107042" dir="2700000">
              <a:srgbClr val="000000">
                <a:alpha val="50000"/>
              </a:srgbClr>
            </a:outerShdw>
          </a:effectLst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0">
            <a:alphaModFix amt="70000"/>
          </a:blip>
          <a:stretch>
            <a:fillRect/>
          </a:stretch>
        </p:blipFill>
        <p:spPr>
          <a:xfrm>
            <a:off x="12090400" y="6146800"/>
            <a:ext cx="1485900" cy="1524000"/>
          </a:xfrm>
          <a:prstGeom prst="rect">
            <a:avLst/>
          </a:prstGeom>
          <a:effectLst>
            <a:outerShdw blurRad="22083" dist="137454" dir="2700000">
              <a:srgbClr val="000000">
                <a:alpha val="50000"/>
              </a:srgbClr>
            </a:outerShdw>
          </a:effectLst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11">
            <a:alphaModFix amt="70000"/>
          </a:blip>
          <a:stretch>
            <a:fillRect/>
          </a:stretch>
        </p:blipFill>
        <p:spPr>
          <a:xfrm>
            <a:off x="14770100" y="7785100"/>
            <a:ext cx="1765300" cy="1028700"/>
          </a:xfrm>
          <a:prstGeom prst="rect">
            <a:avLst/>
          </a:prstGeom>
          <a:effectLst>
            <a:outerShdw blurRad="10447" dist="94543" dir="2700000">
              <a:srgbClr val="000000">
                <a:alpha val="50000"/>
              </a:srgbClr>
            </a:outerShdw>
          </a:effectLst>
        </p:spPr>
      </p:pic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921000" y="5753100"/>
            <a:ext cx="4775200" cy="825500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082800" y="5753100"/>
            <a:ext cx="800100" cy="800100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2921000" y="5943600"/>
            <a:ext cx="7061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400" b="1" i="0" u="none" strike="noStrike" dirty="0">
                <a:solidFill>
                  <a:srgbClr val="FFFFFF"/>
                </a:solidFill>
                <a:ea typeface="Noto Sans CJK KR Regular"/>
              </a:rPr>
              <a:t>데이터</a:t>
            </a:r>
            <a:r>
              <a:rPr lang="en-US" sz="2400" b="1" i="0" u="none" strike="noStrike" dirty="0">
                <a:solidFill>
                  <a:srgbClr val="FFFFFF"/>
                </a:solidFill>
                <a:latin typeface="Noto Sans CJK KR Regular"/>
              </a:rPr>
              <a:t> </a:t>
            </a:r>
            <a:r>
              <a:rPr lang="ko-KR" sz="2400" b="1" i="0" u="none" strike="noStrike" dirty="0">
                <a:solidFill>
                  <a:srgbClr val="FFFFFF"/>
                </a:solidFill>
                <a:ea typeface="Noto Sans CJK KR Regular"/>
              </a:rPr>
              <a:t>기반</a:t>
            </a:r>
            <a:r>
              <a:rPr lang="en-US" sz="2400" b="1" i="0" u="none" strike="noStrike" dirty="0">
                <a:solidFill>
                  <a:srgbClr val="FFFFFF"/>
                </a:solidFill>
                <a:latin typeface="Noto Sans CJK KR Regular"/>
              </a:rPr>
              <a:t> </a:t>
            </a:r>
            <a:r>
              <a:rPr lang="ko-KR" sz="2400" b="1" i="0" u="none" strike="noStrike" dirty="0">
                <a:solidFill>
                  <a:srgbClr val="FFFFFF"/>
                </a:solidFill>
                <a:ea typeface="Noto Sans CJK KR Regular"/>
              </a:rPr>
              <a:t>의사</a:t>
            </a:r>
            <a:r>
              <a:rPr lang="en-US" sz="2400" b="1" i="0" u="none" strike="noStrike" dirty="0">
                <a:solidFill>
                  <a:srgbClr val="FFFFFF"/>
                </a:solidFill>
                <a:latin typeface="Noto Sans CJK KR Regular"/>
              </a:rPr>
              <a:t> </a:t>
            </a:r>
            <a:r>
              <a:rPr lang="ko-KR" sz="2400" b="1" i="0" u="none" strike="noStrike" dirty="0">
                <a:solidFill>
                  <a:srgbClr val="FFFFFF"/>
                </a:solidFill>
                <a:ea typeface="Noto Sans CJK KR Regular"/>
              </a:rPr>
              <a:t>결정</a:t>
            </a:r>
            <a:r>
              <a:rPr lang="en-US" sz="2400" b="1" i="0" u="none" strike="noStrike" dirty="0">
                <a:solidFill>
                  <a:srgbClr val="FFFFFF"/>
                </a:solidFill>
                <a:latin typeface="Noto Sans CJK KR Regular"/>
              </a:rPr>
              <a:t> </a:t>
            </a:r>
            <a:r>
              <a:rPr lang="ko-KR" sz="2400" b="1" i="0" u="none" strike="noStrike" dirty="0">
                <a:solidFill>
                  <a:srgbClr val="FFFFFF"/>
                </a:solidFill>
                <a:ea typeface="Noto Sans CJK KR Regular"/>
              </a:rPr>
              <a:t>인프라</a:t>
            </a:r>
            <a:r>
              <a:rPr lang="en-US" sz="2400" b="1" i="0" u="none" strike="noStrike" dirty="0">
                <a:solidFill>
                  <a:srgbClr val="FFFFFF"/>
                </a:solidFill>
                <a:latin typeface="Noto Sans CJK KR Regular"/>
              </a:rPr>
              <a:t> </a:t>
            </a:r>
            <a:r>
              <a:rPr lang="ko-KR" sz="2400" b="1" i="0" u="none" strike="noStrike" dirty="0">
                <a:solidFill>
                  <a:srgbClr val="FFFFFF"/>
                </a:solidFill>
                <a:ea typeface="Noto Sans CJK KR Regular"/>
              </a:rPr>
              <a:t>구축</a:t>
            </a:r>
          </a:p>
        </p:txBody>
      </p:sp>
      <p:pic>
        <p:nvPicPr>
          <p:cNvPr id="20" name="Picture 20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921000" y="6896100"/>
            <a:ext cx="5689600" cy="825500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082800" y="6908800"/>
            <a:ext cx="800100" cy="800100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2921000" y="7086600"/>
            <a:ext cx="7061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400" b="1" i="0" u="none" strike="noStrike" dirty="0">
                <a:solidFill>
                  <a:srgbClr val="FFFFFF"/>
                </a:solidFill>
                <a:ea typeface="Noto Sans CJK KR Regular"/>
              </a:rPr>
              <a:t>모듈형</a:t>
            </a:r>
            <a:r>
              <a:rPr lang="en-US" sz="2400" b="1" i="0" u="none" strike="noStrike" dirty="0">
                <a:solidFill>
                  <a:srgbClr val="FFFFFF"/>
                </a:solidFill>
                <a:latin typeface="Noto Sans CJK KR Regular"/>
              </a:rPr>
              <a:t> MES </a:t>
            </a:r>
            <a:r>
              <a:rPr lang="ko-KR" sz="2400" b="1" i="0" u="none" strike="noStrike" dirty="0">
                <a:solidFill>
                  <a:srgbClr val="FFFFFF"/>
                </a:solidFill>
                <a:ea typeface="Noto Sans CJK KR Regular"/>
              </a:rPr>
              <a:t>공정</a:t>
            </a:r>
            <a:r>
              <a:rPr lang="en-US" sz="2400" b="1" i="0" u="none" strike="noStrike" dirty="0">
                <a:solidFill>
                  <a:srgbClr val="FFFFFF"/>
                </a:solidFill>
                <a:latin typeface="Noto Sans CJK KR Regular"/>
              </a:rPr>
              <a:t> </a:t>
            </a:r>
            <a:r>
              <a:rPr lang="ko-KR" sz="2400" b="1" i="0" u="none" strike="noStrike" dirty="0">
                <a:solidFill>
                  <a:srgbClr val="FFFFFF"/>
                </a:solidFill>
                <a:ea typeface="Noto Sans CJK KR Regular"/>
              </a:rPr>
              <a:t>데이터</a:t>
            </a:r>
            <a:r>
              <a:rPr lang="en-US" sz="2400" b="1" i="0" u="none" strike="noStrike" dirty="0">
                <a:solidFill>
                  <a:srgbClr val="FFFFFF"/>
                </a:solidFill>
                <a:latin typeface="Noto Sans CJK KR Regular"/>
              </a:rPr>
              <a:t> </a:t>
            </a:r>
            <a:r>
              <a:rPr lang="ko-KR" sz="2400" b="1" i="0" u="none" strike="noStrike" dirty="0">
                <a:solidFill>
                  <a:srgbClr val="FFFFFF"/>
                </a:solidFill>
                <a:ea typeface="Noto Sans CJK KR Regular"/>
              </a:rPr>
              <a:t>파이프라인</a:t>
            </a:r>
            <a:r>
              <a:rPr lang="en-US" sz="2400" b="1" i="0" u="none" strike="noStrike" dirty="0">
                <a:solidFill>
                  <a:srgbClr val="FFFFFF"/>
                </a:solidFill>
                <a:latin typeface="Noto Sans CJK KR Regular"/>
              </a:rPr>
              <a:t> </a:t>
            </a:r>
            <a:r>
              <a:rPr lang="ko-KR" sz="2400" b="1" i="0" u="none" strike="noStrike" dirty="0">
                <a:solidFill>
                  <a:srgbClr val="FFFFFF"/>
                </a:solidFill>
                <a:ea typeface="Noto Sans CJK KR Regular"/>
              </a:rPr>
              <a:t>설계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4" name="TextBox 24"/>
          <p:cNvSpPr txBox="1"/>
          <p:nvPr/>
        </p:nvSpPr>
        <p:spPr>
          <a:xfrm>
            <a:off x="2082800" y="8610600"/>
            <a:ext cx="3060700" cy="901700"/>
          </a:xfrm>
          <a:prstGeom prst="rect">
            <a:avLst/>
          </a:prstGeom>
          <a:effectLst>
            <a:outerShdw dist="160968" dir="13800000">
              <a:srgbClr val="000000">
                <a:alpha val="50000"/>
              </a:srgbClr>
            </a:outerShdw>
          </a:effectLst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5100" b="1" i="0" u="none" strike="noStrike">
                <a:solidFill>
                  <a:srgbClr val="FFFFFF"/>
                </a:solidFill>
                <a:latin typeface="Noto Sans CJK KR Bold"/>
              </a:rPr>
              <a:t>HIM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3365500" y="9004300"/>
            <a:ext cx="2984500" cy="381000"/>
          </a:xfrm>
          <a:prstGeom prst="rect">
            <a:avLst/>
          </a:prstGeom>
          <a:effectLst>
            <a:outerShdw dist="110376" dir="13800000">
              <a:srgbClr val="000000">
                <a:alpha val="50000"/>
              </a:srgbClr>
            </a:outerShdw>
          </a:effectLst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200" b="1" i="0" u="none" strike="noStrike">
                <a:solidFill>
                  <a:srgbClr val="FFFFFF"/>
                </a:solidFill>
                <a:latin typeface="Noto Sans CJK KR Bold"/>
              </a:rPr>
              <a:t>Team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11200"/>
            <a:ext cx="18288000" cy="95631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500" y="0"/>
            <a:ext cx="8026400" cy="21209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7100" y="609600"/>
            <a:ext cx="7467600" cy="1016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8400" y="8166100"/>
            <a:ext cx="355600" cy="3556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1100" y="9372600"/>
            <a:ext cx="330200" cy="3175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18700" y="8204200"/>
            <a:ext cx="431800" cy="2921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44100" y="9385300"/>
            <a:ext cx="330200" cy="330200"/>
          </a:xfrm>
          <a:prstGeom prst="rect">
            <a:avLst/>
          </a:prstGeom>
        </p:spPr>
      </p:pic>
      <p:pic>
        <p:nvPicPr>
          <p:cNvPr id="58" name="Picture 5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35800" y="76200"/>
            <a:ext cx="901700" cy="546100"/>
          </a:xfrm>
          <a:prstGeom prst="rect">
            <a:avLst/>
          </a:prstGeom>
        </p:spPr>
      </p:pic>
      <p:pic>
        <p:nvPicPr>
          <p:cNvPr id="59" name="Picture 5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04000" y="76200"/>
            <a:ext cx="901700" cy="546100"/>
          </a:xfrm>
          <a:prstGeom prst="rect">
            <a:avLst/>
          </a:prstGeom>
        </p:spPr>
      </p:pic>
      <p:pic>
        <p:nvPicPr>
          <p:cNvPr id="60" name="Picture 6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39800" y="76200"/>
            <a:ext cx="6146800" cy="546100"/>
          </a:xfrm>
          <a:prstGeom prst="rect">
            <a:avLst/>
          </a:prstGeom>
        </p:spPr>
      </p:pic>
      <p:pic>
        <p:nvPicPr>
          <p:cNvPr id="61" name="Picture 6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39800" y="76200"/>
            <a:ext cx="901700" cy="546100"/>
          </a:xfrm>
          <a:prstGeom prst="rect">
            <a:avLst/>
          </a:prstGeom>
        </p:spPr>
      </p:pic>
      <p:sp>
        <p:nvSpPr>
          <p:cNvPr id="62" name="TextBox 62"/>
          <p:cNvSpPr txBox="1"/>
          <p:nvPr/>
        </p:nvSpPr>
        <p:spPr>
          <a:xfrm>
            <a:off x="1981200" y="139700"/>
            <a:ext cx="5461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02.</a:t>
            </a:r>
          </a:p>
        </p:txBody>
      </p:sp>
      <p:sp>
        <p:nvSpPr>
          <p:cNvPr id="63" name="TextBox 63"/>
          <p:cNvSpPr txBox="1"/>
          <p:nvPr/>
        </p:nvSpPr>
        <p:spPr>
          <a:xfrm>
            <a:off x="2463800" y="139700"/>
            <a:ext cx="3759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보안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및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데이터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프라이버시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1308100" y="1397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1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7175500" y="1397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3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7594600" y="1397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4</a:t>
            </a:r>
          </a:p>
        </p:txBody>
      </p:sp>
      <p:grpSp>
        <p:nvGrpSpPr>
          <p:cNvPr id="67" name="Group 67"/>
          <p:cNvGrpSpPr/>
          <p:nvPr/>
        </p:nvGrpSpPr>
        <p:grpSpPr>
          <a:xfrm>
            <a:off x="2147483647" y="0"/>
            <a:ext cx="2147483647" cy="2147483647"/>
            <a:chOff x="0" y="0"/>
            <a:chExt cx="0" cy="0"/>
          </a:xfrm>
        </p:grpSpPr>
      </p:grpSp>
      <p:pic>
        <p:nvPicPr>
          <p:cNvPr id="68" name="Picture 6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967200" y="0"/>
            <a:ext cx="1320800" cy="1320800"/>
          </a:xfrm>
          <a:prstGeom prst="rect">
            <a:avLst/>
          </a:prstGeom>
        </p:spPr>
      </p:pic>
      <p:sp>
        <p:nvSpPr>
          <p:cNvPr id="69" name="TextBox 69"/>
          <p:cNvSpPr txBox="1"/>
          <p:nvPr/>
        </p:nvSpPr>
        <p:spPr>
          <a:xfrm>
            <a:off x="17272000" y="419100"/>
            <a:ext cx="7747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000" b="1" i="0" u="none" strike="noStrike" dirty="0">
                <a:solidFill>
                  <a:srgbClr val="5B80EF"/>
                </a:solidFill>
                <a:latin typeface="Pretendard Black"/>
              </a:rPr>
              <a:t>10/23</a:t>
            </a:r>
          </a:p>
        </p:txBody>
      </p: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287F5011-5D45-C6A6-B1CB-ABDF84A48F2B}"/>
              </a:ext>
            </a:extLst>
          </p:cNvPr>
          <p:cNvGrpSpPr/>
          <p:nvPr/>
        </p:nvGrpSpPr>
        <p:grpSpPr>
          <a:xfrm>
            <a:off x="800100" y="1587500"/>
            <a:ext cx="8159750" cy="3314700"/>
            <a:chOff x="800100" y="1587500"/>
            <a:chExt cx="8159750" cy="3314700"/>
          </a:xfrm>
        </p:grpSpPr>
        <p:grpSp>
          <p:nvGrpSpPr>
            <p:cNvPr id="70" name="그룹 69">
              <a:extLst>
                <a:ext uri="{FF2B5EF4-FFF2-40B4-BE49-F238E27FC236}">
                  <a16:creationId xmlns:a16="http://schemas.microsoft.com/office/drawing/2014/main" id="{9B5C05AF-DA76-6836-765B-4A29FD8220DA}"/>
                </a:ext>
              </a:extLst>
            </p:cNvPr>
            <p:cNvGrpSpPr/>
            <p:nvPr/>
          </p:nvGrpSpPr>
          <p:grpSpPr>
            <a:xfrm>
              <a:off x="800100" y="1587500"/>
              <a:ext cx="8159750" cy="3314700"/>
              <a:chOff x="800100" y="1587500"/>
              <a:chExt cx="8159750" cy="3314700"/>
            </a:xfrm>
          </p:grpSpPr>
          <p:pic>
            <p:nvPicPr>
              <p:cNvPr id="10" name="Picture 10"/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00100" y="1587500"/>
                <a:ext cx="7912100" cy="965200"/>
              </a:xfrm>
              <a:prstGeom prst="rect">
                <a:avLst/>
              </a:prstGeom>
            </p:spPr>
          </p:pic>
          <p:pic>
            <p:nvPicPr>
              <p:cNvPr id="11" name="Picture 11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77900" y="1739900"/>
                <a:ext cx="660400" cy="647700"/>
              </a:xfrm>
              <a:prstGeom prst="rect">
                <a:avLst/>
              </a:prstGeom>
            </p:spPr>
          </p:pic>
          <p:pic>
            <p:nvPicPr>
              <p:cNvPr id="12" name="Picture 12"/>
              <p:cNvPicPr>
                <a:picLocks noChangeAspect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28700" y="1778000"/>
                <a:ext cx="558800" cy="558800"/>
              </a:xfrm>
              <a:prstGeom prst="rect">
                <a:avLst/>
              </a:prstGeom>
              <a:effectLst>
                <a:outerShdw blurRad="3125" dist="51711" dir="2700000">
                  <a:srgbClr val="000000">
                    <a:alpha val="50000"/>
                  </a:srgbClr>
                </a:outerShdw>
              </a:effectLst>
            </p:spPr>
          </p:pic>
          <p:pic>
            <p:nvPicPr>
              <p:cNvPr id="13" name="Picture 13"/>
              <p:cNvPicPr>
                <a:picLocks noChangeAspect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00100" y="2552700"/>
                <a:ext cx="7912100" cy="2349500"/>
              </a:xfrm>
              <a:prstGeom prst="rect">
                <a:avLst/>
              </a:prstGeom>
              <a:effectLst>
                <a:outerShdw blurRad="55061" dist="217044" dir="2700000">
                  <a:srgbClr val="000000">
                    <a:alpha val="50000"/>
                  </a:srgbClr>
                </a:outerShdw>
              </a:effectLst>
            </p:spPr>
          </p:pic>
          <p:pic>
            <p:nvPicPr>
              <p:cNvPr id="14" name="Picture 14"/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117600" y="3340100"/>
                <a:ext cx="190500" cy="190500"/>
              </a:xfrm>
              <a:prstGeom prst="rect">
                <a:avLst/>
              </a:prstGeom>
            </p:spPr>
          </p:pic>
          <p:sp>
            <p:nvSpPr>
              <p:cNvPr id="15" name="TextBox 15"/>
              <p:cNvSpPr txBox="1"/>
              <p:nvPr/>
            </p:nvSpPr>
            <p:spPr>
              <a:xfrm>
                <a:off x="1816100" y="1803400"/>
                <a:ext cx="1905000" cy="5588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sz="3100" b="1" i="0" u="none" strike="noStrike" dirty="0">
                    <a:solidFill>
                      <a:srgbClr val="FFFFFF"/>
                    </a:solidFill>
                    <a:ea typeface="Pretendard Regular"/>
                  </a:rPr>
                  <a:t>데이터</a:t>
                </a:r>
                <a:r>
                  <a:rPr lang="en-US" sz="3100" b="1" i="0" u="none" strike="noStrike" dirty="0">
                    <a:solidFill>
                      <a:srgbClr val="FFFFFF"/>
                    </a:solidFill>
                    <a:latin typeface="Pretendard Regular"/>
                  </a:rPr>
                  <a:t> </a:t>
                </a:r>
                <a:r>
                  <a:rPr lang="ko-KR" sz="3100" b="1" i="0" u="none" strike="noStrike" dirty="0">
                    <a:solidFill>
                      <a:srgbClr val="FFFFFF"/>
                    </a:solidFill>
                    <a:ea typeface="Pretendard Regular"/>
                  </a:rPr>
                  <a:t>보안</a:t>
                </a:r>
              </a:p>
            </p:txBody>
          </p:sp>
          <p:sp>
            <p:nvSpPr>
              <p:cNvPr id="16" name="TextBox 16"/>
              <p:cNvSpPr txBox="1"/>
              <p:nvPr/>
            </p:nvSpPr>
            <p:spPr>
              <a:xfrm>
                <a:off x="1416050" y="2787650"/>
                <a:ext cx="75438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altLang="en-US" sz="1500" b="1" i="0" u="none" strike="noStrike" dirty="0">
                    <a:solidFill>
                      <a:srgbClr val="000000"/>
                    </a:solidFill>
                    <a:ea typeface="Pretendard Regular"/>
                  </a:rPr>
                  <a:t>기본적인 데이터 보호 조치를 적용하였습니다</a:t>
                </a:r>
                <a:r>
                  <a:rPr lang="en-US" altLang="ko-KR" sz="1500" b="1" i="0" u="none" strike="noStrike" dirty="0">
                    <a:solidFill>
                      <a:srgbClr val="000000"/>
                    </a:solidFill>
                    <a:ea typeface="Pretendard Regular"/>
                  </a:rPr>
                  <a:t>.</a:t>
                </a:r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1409700" y="3314700"/>
                <a:ext cx="39624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en-US" altLang="ko-KR" sz="1500" b="0" i="0" u="none" strike="noStrike" dirty="0" err="1">
                    <a:solidFill>
                      <a:srgbClr val="000000"/>
                    </a:solidFill>
                    <a:ea typeface="Pretendard Regular"/>
                  </a:rPr>
                  <a:t>FastAPI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서버 내 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CORS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정책 적용을 통해 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API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접근 제어</a:t>
                </a:r>
              </a:p>
            </p:txBody>
          </p:sp>
          <p:pic>
            <p:nvPicPr>
              <p:cNvPr id="18" name="Picture 18"/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117600" y="3886200"/>
                <a:ext cx="190500" cy="190500"/>
              </a:xfrm>
              <a:prstGeom prst="rect">
                <a:avLst/>
              </a:prstGeom>
            </p:spPr>
          </p:pic>
          <p:sp>
            <p:nvSpPr>
              <p:cNvPr id="19" name="TextBox 19"/>
              <p:cNvSpPr txBox="1"/>
              <p:nvPr/>
            </p:nvSpPr>
            <p:spPr>
              <a:xfrm>
                <a:off x="1409700" y="3860800"/>
                <a:ext cx="47625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AWS RDS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기반 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MySQL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사용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, DB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계정 비밀번호 인증 기반 접근</a:t>
                </a:r>
              </a:p>
            </p:txBody>
          </p:sp>
          <p:pic>
            <p:nvPicPr>
              <p:cNvPr id="20" name="Picture 20"/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117600" y="4419600"/>
                <a:ext cx="190500" cy="190500"/>
              </a:xfrm>
              <a:prstGeom prst="rect">
                <a:avLst/>
              </a:prstGeom>
            </p:spPr>
          </p:pic>
          <p:sp>
            <p:nvSpPr>
              <p:cNvPr id="21" name="TextBox 21"/>
              <p:cNvSpPr txBox="1"/>
              <p:nvPr/>
            </p:nvSpPr>
            <p:spPr>
              <a:xfrm>
                <a:off x="1409700" y="4394200"/>
                <a:ext cx="45339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EC2       RDS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간 통신은 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AWS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내부 네트워크 사용</a:t>
                </a:r>
                <a:endParaRPr lang="ko-KR" sz="1500" b="0" i="0" u="none" strike="noStrike" dirty="0">
                  <a:solidFill>
                    <a:srgbClr val="000000"/>
                  </a:solidFill>
                  <a:ea typeface="Pretendard Regular"/>
                </a:endParaRPr>
              </a:p>
            </p:txBody>
          </p:sp>
        </p:grpSp>
        <p:pic>
          <p:nvPicPr>
            <p:cNvPr id="1026" name="Picture 2" descr=":양방향_화살표:">
              <a:extLst>
                <a:ext uri="{FF2B5EF4-FFF2-40B4-BE49-F238E27FC236}">
                  <a16:creationId xmlns:a16="http://schemas.microsoft.com/office/drawing/2014/main" id="{DE543E81-0132-215A-826E-ED53488D43B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47012" y="4433062"/>
              <a:ext cx="188976" cy="188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:열쇠와_잠긴_자물쇠:">
              <a:extLst>
                <a:ext uri="{FF2B5EF4-FFF2-40B4-BE49-F238E27FC236}">
                  <a16:creationId xmlns:a16="http://schemas.microsoft.com/office/drawing/2014/main" id="{DD2783D6-9FB4-8867-0EBB-CA9855D980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8867" y="2751137"/>
              <a:ext cx="263525" cy="2635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BF262FA9-D975-F84E-06FF-D587FFF22397}"/>
              </a:ext>
            </a:extLst>
          </p:cNvPr>
          <p:cNvGrpSpPr/>
          <p:nvPr/>
        </p:nvGrpSpPr>
        <p:grpSpPr>
          <a:xfrm>
            <a:off x="800100" y="5930900"/>
            <a:ext cx="7924800" cy="3314700"/>
            <a:chOff x="800100" y="5143500"/>
            <a:chExt cx="7924800" cy="3314700"/>
          </a:xfrm>
        </p:grpSpPr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EDB0116A-27FB-72FA-A451-0DF404EEF793}"/>
                </a:ext>
              </a:extLst>
            </p:cNvPr>
            <p:cNvGrpSpPr/>
            <p:nvPr/>
          </p:nvGrpSpPr>
          <p:grpSpPr>
            <a:xfrm>
              <a:off x="800100" y="5143500"/>
              <a:ext cx="7924800" cy="3314700"/>
              <a:chOff x="800100" y="5143500"/>
              <a:chExt cx="7924800" cy="3314700"/>
            </a:xfrm>
          </p:grpSpPr>
          <p:pic>
            <p:nvPicPr>
              <p:cNvPr id="34" name="Picture 34"/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00100" y="5143500"/>
                <a:ext cx="7912100" cy="965200"/>
              </a:xfrm>
              <a:prstGeom prst="rect">
                <a:avLst/>
              </a:prstGeom>
            </p:spPr>
          </p:pic>
          <p:pic>
            <p:nvPicPr>
              <p:cNvPr id="35" name="Picture 35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77900" y="5295900"/>
                <a:ext cx="660400" cy="647700"/>
              </a:xfrm>
              <a:prstGeom prst="rect">
                <a:avLst/>
              </a:prstGeom>
            </p:spPr>
          </p:pic>
          <p:pic>
            <p:nvPicPr>
              <p:cNvPr id="36" name="Picture 36"/>
              <p:cNvPicPr>
                <a:picLocks noChangeAspect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00100" y="6108700"/>
                <a:ext cx="7912100" cy="2349500"/>
              </a:xfrm>
              <a:prstGeom prst="rect">
                <a:avLst/>
              </a:prstGeom>
              <a:effectLst>
                <a:outerShdw blurRad="55061" dist="217044" dir="2700000">
                  <a:srgbClr val="000000">
                    <a:alpha val="50000"/>
                  </a:srgbClr>
                </a:outerShdw>
              </a:effectLst>
            </p:spPr>
          </p:pic>
          <p:pic>
            <p:nvPicPr>
              <p:cNvPr id="37" name="Picture 37"/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117600" y="6908800"/>
                <a:ext cx="190500" cy="190500"/>
              </a:xfrm>
              <a:prstGeom prst="rect">
                <a:avLst/>
              </a:prstGeom>
            </p:spPr>
          </p:pic>
          <p:sp>
            <p:nvSpPr>
              <p:cNvPr id="38" name="TextBox 38"/>
              <p:cNvSpPr txBox="1"/>
              <p:nvPr/>
            </p:nvSpPr>
            <p:spPr>
              <a:xfrm>
                <a:off x="1816100" y="5359400"/>
                <a:ext cx="2247900" cy="5588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sz="3100" b="0" i="0" u="none" strike="noStrike">
                    <a:solidFill>
                      <a:srgbClr val="FFFFFF"/>
                    </a:solidFill>
                    <a:ea typeface="Pretendard Regular"/>
                  </a:rPr>
                  <a:t>네트워크</a:t>
                </a:r>
                <a:r>
                  <a:rPr lang="en-US" sz="3100" b="0" i="0" u="none" strike="noStrike">
                    <a:solidFill>
                      <a:srgbClr val="FFFFFF"/>
                    </a:solidFill>
                    <a:latin typeface="Pretendard Regular"/>
                  </a:rPr>
                  <a:t> </a:t>
                </a:r>
                <a:r>
                  <a:rPr lang="ko-KR" sz="3100" b="0" i="0" u="none" strike="noStrike">
                    <a:solidFill>
                      <a:srgbClr val="FFFFFF"/>
                    </a:solidFill>
                    <a:ea typeface="Pretendard Regular"/>
                  </a:rPr>
                  <a:t>보안</a:t>
                </a:r>
              </a:p>
            </p:txBody>
          </p:sp>
          <p:sp>
            <p:nvSpPr>
              <p:cNvPr id="39" name="TextBox 39"/>
              <p:cNvSpPr txBox="1"/>
              <p:nvPr/>
            </p:nvSpPr>
            <p:spPr>
              <a:xfrm>
                <a:off x="1409700" y="6375400"/>
                <a:ext cx="7315200" cy="2413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altLang="en-US" sz="1400" b="1" i="0" u="none" strike="noStrike" dirty="0">
                    <a:solidFill>
                      <a:srgbClr val="000000"/>
                    </a:solidFill>
                    <a:ea typeface="Pretendard Regular"/>
                  </a:rPr>
                  <a:t>외부 접속을 최소화하고 보안 그룹을 통한 트래픽 제어를 적용하였습니다</a:t>
                </a:r>
                <a:r>
                  <a:rPr lang="en-US" altLang="ko-KR" sz="1400" b="1" i="0" u="none" strike="noStrike" dirty="0">
                    <a:solidFill>
                      <a:srgbClr val="000000"/>
                    </a:solidFill>
                    <a:ea typeface="Pretendard Regular"/>
                  </a:rPr>
                  <a:t>.</a:t>
                </a:r>
              </a:p>
            </p:txBody>
          </p:sp>
          <p:sp>
            <p:nvSpPr>
              <p:cNvPr id="40" name="TextBox 40"/>
              <p:cNvSpPr txBox="1"/>
              <p:nvPr/>
            </p:nvSpPr>
            <p:spPr>
              <a:xfrm>
                <a:off x="1409700" y="6883400"/>
                <a:ext cx="53721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EC2/RDS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포트 제한 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(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필요한 포트만 허용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, SSH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및 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8000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포트 제한적 개방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)</a:t>
                </a:r>
              </a:p>
            </p:txBody>
          </p:sp>
          <p:pic>
            <p:nvPicPr>
              <p:cNvPr id="41" name="Picture 41"/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117600" y="7442200"/>
                <a:ext cx="190500" cy="190500"/>
              </a:xfrm>
              <a:prstGeom prst="rect">
                <a:avLst/>
              </a:prstGeom>
            </p:spPr>
          </p:pic>
          <p:sp>
            <p:nvSpPr>
              <p:cNvPr id="42" name="TextBox 42"/>
              <p:cNvSpPr txBox="1"/>
              <p:nvPr/>
            </p:nvSpPr>
            <p:spPr>
              <a:xfrm>
                <a:off x="1409700" y="7404100"/>
                <a:ext cx="49149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en-US" altLang="ko-KR" sz="1500" b="0" i="0" u="none" strike="noStrike" dirty="0">
                    <a:solidFill>
                      <a:srgbClr val="000000"/>
                    </a:solidFill>
                    <a:latin typeface="Pretendard Regular"/>
                  </a:rPr>
                  <a:t>AWS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latin typeface="Pretendard Regular"/>
                  </a:rPr>
                  <a:t>보안 그룹을 활용한 </a:t>
                </a:r>
                <a:r>
                  <a:rPr lang="ko-KR" altLang="en-US" sz="1500" b="0" i="0" u="none" strike="noStrike" dirty="0" err="1">
                    <a:solidFill>
                      <a:srgbClr val="000000"/>
                    </a:solidFill>
                    <a:latin typeface="Pretendard Regular"/>
                  </a:rPr>
                  <a:t>인바운드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latin typeface="Pretendard Regular"/>
                  </a:rPr>
                  <a:t>/</a:t>
                </a:r>
                <a:r>
                  <a:rPr lang="ko-KR" altLang="en-US" sz="1500" b="0" i="0" u="none" strike="noStrike" dirty="0" err="1">
                    <a:solidFill>
                      <a:srgbClr val="000000"/>
                    </a:solidFill>
                    <a:latin typeface="Pretendard Regular"/>
                  </a:rPr>
                  <a:t>아웃바운드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latin typeface="Pretendard Regular"/>
                  </a:rPr>
                  <a:t> 규칙 설정</a:t>
                </a:r>
              </a:p>
            </p:txBody>
          </p:sp>
          <p:pic>
            <p:nvPicPr>
              <p:cNvPr id="43" name="Picture 43"/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117600" y="7962900"/>
                <a:ext cx="190500" cy="190500"/>
              </a:xfrm>
              <a:prstGeom prst="rect">
                <a:avLst/>
              </a:prstGeom>
            </p:spPr>
          </p:pic>
          <p:sp>
            <p:nvSpPr>
              <p:cNvPr id="44" name="TextBox 44"/>
              <p:cNvSpPr txBox="1"/>
              <p:nvPr/>
            </p:nvSpPr>
            <p:spPr>
              <a:xfrm>
                <a:off x="1409700" y="7937500"/>
                <a:ext cx="58293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en-US" altLang="ko-KR" sz="1500" b="0" i="0" u="none" strike="noStrike" dirty="0">
                    <a:solidFill>
                      <a:srgbClr val="000000"/>
                    </a:solidFill>
                    <a:latin typeface="Pretendard Regular"/>
                  </a:rPr>
                  <a:t>RDS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latin typeface="Pretendard Regular"/>
                  </a:rPr>
                  <a:t>는 공개 접근 허용 상태이나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latin typeface="Pretendard Regular"/>
                  </a:rPr>
                  <a:t>,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latin typeface="Pretendard Regular"/>
                  </a:rPr>
                  <a:t>추후 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latin typeface="Pretendard Regular"/>
                  </a:rPr>
                  <a:t>VPN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latin typeface="Pretendard Regular"/>
                  </a:rPr>
                  <a:t>기반 </a:t>
                </a:r>
                <a:r>
                  <a:rPr lang="ko-KR" altLang="en-US" sz="1500" b="0" i="0" u="none" strike="noStrike" dirty="0" err="1">
                    <a:solidFill>
                      <a:srgbClr val="000000"/>
                    </a:solidFill>
                    <a:latin typeface="Pretendard Regular"/>
                  </a:rPr>
                  <a:t>내부망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latin typeface="Pretendard Regular"/>
                  </a:rPr>
                  <a:t> 연결 계획 중</a:t>
                </a:r>
              </a:p>
            </p:txBody>
          </p:sp>
          <p:pic>
            <p:nvPicPr>
              <p:cNvPr id="55" name="Picture 55"/>
              <p:cNvPicPr>
                <a:picLocks noChangeAspect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022350" y="5328920"/>
                <a:ext cx="571500" cy="571500"/>
              </a:xfrm>
              <a:prstGeom prst="rect">
                <a:avLst/>
              </a:prstGeom>
              <a:effectLst>
                <a:outerShdw blurRad="3278" dist="52955" dir="2700000">
                  <a:srgbClr val="000000">
                    <a:alpha val="50000"/>
                  </a:srgbClr>
                </a:outerShdw>
              </a:effectLst>
            </p:spPr>
          </p:pic>
        </p:grpSp>
        <p:pic>
          <p:nvPicPr>
            <p:cNvPr id="1030" name="Picture 6" descr=":자오선이_있는_지구:">
              <a:extLst>
                <a:ext uri="{FF2B5EF4-FFF2-40B4-BE49-F238E27FC236}">
                  <a16:creationId xmlns:a16="http://schemas.microsoft.com/office/drawing/2014/main" id="{0A7746E1-D035-497F-211C-CD5B9FCA0F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3622" y="6334760"/>
              <a:ext cx="294640" cy="2946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8F687425-7169-9DBC-35F2-C359C946332F}"/>
              </a:ext>
            </a:extLst>
          </p:cNvPr>
          <p:cNvGrpSpPr/>
          <p:nvPr/>
        </p:nvGrpSpPr>
        <p:grpSpPr>
          <a:xfrm>
            <a:off x="9525000" y="1587500"/>
            <a:ext cx="7912100" cy="3314700"/>
            <a:chOff x="9525000" y="1587500"/>
            <a:chExt cx="7912100" cy="3314700"/>
          </a:xfrm>
        </p:grpSpPr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63FFBB23-270B-46F1-F51F-D0BA030AEA24}"/>
                </a:ext>
              </a:extLst>
            </p:cNvPr>
            <p:cNvGrpSpPr/>
            <p:nvPr/>
          </p:nvGrpSpPr>
          <p:grpSpPr>
            <a:xfrm>
              <a:off x="9525000" y="1587500"/>
              <a:ext cx="7912100" cy="3314700"/>
              <a:chOff x="9525000" y="1587500"/>
              <a:chExt cx="7912100" cy="3314700"/>
            </a:xfrm>
          </p:grpSpPr>
          <p:pic>
            <p:nvPicPr>
              <p:cNvPr id="22" name="Picture 22"/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525000" y="1587500"/>
                <a:ext cx="7912100" cy="965200"/>
              </a:xfrm>
              <a:prstGeom prst="rect">
                <a:avLst/>
              </a:prstGeom>
            </p:spPr>
          </p:pic>
          <p:pic>
            <p:nvPicPr>
              <p:cNvPr id="23" name="Picture 23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702800" y="1739900"/>
                <a:ext cx="660400" cy="647700"/>
              </a:xfrm>
              <a:prstGeom prst="rect">
                <a:avLst/>
              </a:prstGeom>
            </p:spPr>
          </p:pic>
          <p:pic>
            <p:nvPicPr>
              <p:cNvPr id="24" name="Picture 24"/>
              <p:cNvPicPr>
                <a:picLocks noChangeAspect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9525000" y="2552700"/>
                <a:ext cx="7912100" cy="2349500"/>
              </a:xfrm>
              <a:prstGeom prst="rect">
                <a:avLst/>
              </a:prstGeom>
              <a:effectLst>
                <a:outerShdw blurRad="55061" dist="217044" dir="2700000">
                  <a:srgbClr val="000000">
                    <a:alpha val="50000"/>
                  </a:srgbClr>
                </a:outerShdw>
              </a:effectLst>
            </p:spPr>
          </p:pic>
          <p:pic>
            <p:nvPicPr>
              <p:cNvPr id="25" name="Picture 25"/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855200" y="3340100"/>
                <a:ext cx="190500" cy="190500"/>
              </a:xfrm>
              <a:prstGeom prst="rect">
                <a:avLst/>
              </a:prstGeom>
            </p:spPr>
          </p:pic>
          <p:sp>
            <p:nvSpPr>
              <p:cNvPr id="26" name="TextBox 26"/>
              <p:cNvSpPr txBox="1"/>
              <p:nvPr/>
            </p:nvSpPr>
            <p:spPr>
              <a:xfrm>
                <a:off x="10541000" y="1803400"/>
                <a:ext cx="2247900" cy="5588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altLang="en-US" sz="3100" b="1" i="0" u="none" strike="noStrike" dirty="0">
                    <a:solidFill>
                      <a:srgbClr val="FFFFFF"/>
                    </a:solidFill>
                    <a:ea typeface="Pretendard Regular"/>
                  </a:rPr>
                  <a:t>접근제어 보안 </a:t>
                </a:r>
                <a:endParaRPr lang="ko-KR" sz="3100" b="1" i="0" u="none" strike="noStrike" dirty="0">
                  <a:solidFill>
                    <a:srgbClr val="FFFFFF"/>
                  </a:solidFill>
                  <a:ea typeface="Pretendard Regular"/>
                </a:endParaRPr>
              </a:p>
            </p:txBody>
          </p:sp>
          <p:sp>
            <p:nvSpPr>
              <p:cNvPr id="27" name="TextBox 27"/>
              <p:cNvSpPr txBox="1"/>
              <p:nvPr/>
            </p:nvSpPr>
            <p:spPr>
              <a:xfrm>
                <a:off x="10109200" y="2781300"/>
                <a:ext cx="71755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altLang="en-US" sz="1500" b="1" i="0" u="none" strike="noStrike" dirty="0">
                    <a:solidFill>
                      <a:srgbClr val="000000"/>
                    </a:solidFill>
                    <a:ea typeface="Pretendard Regular"/>
                  </a:rPr>
                  <a:t>기초적인 사용자 인증 기반의 데이터 보호 체계를 구성하였습니다</a:t>
                </a:r>
                <a:r>
                  <a:rPr lang="en-US" altLang="ko-KR" sz="1500" b="1" i="0" u="none" strike="noStrike" dirty="0">
                    <a:solidFill>
                      <a:srgbClr val="000000"/>
                    </a:solidFill>
                    <a:ea typeface="Pretendard Regular"/>
                  </a:rPr>
                  <a:t>.</a:t>
                </a:r>
              </a:p>
            </p:txBody>
          </p:sp>
          <p:sp>
            <p:nvSpPr>
              <p:cNvPr id="28" name="TextBox 28"/>
              <p:cNvSpPr txBox="1"/>
              <p:nvPr/>
            </p:nvSpPr>
            <p:spPr>
              <a:xfrm>
                <a:off x="10134600" y="3314700"/>
                <a:ext cx="43434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관리자 계정 기반의 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API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테스트 환경 구성 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(Swagger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사용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)</a:t>
                </a:r>
              </a:p>
            </p:txBody>
          </p:sp>
          <p:pic>
            <p:nvPicPr>
              <p:cNvPr id="29" name="Picture 29"/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855200" y="3886200"/>
                <a:ext cx="190500" cy="190500"/>
              </a:xfrm>
              <a:prstGeom prst="rect">
                <a:avLst/>
              </a:prstGeom>
            </p:spPr>
          </p:pic>
          <p:sp>
            <p:nvSpPr>
              <p:cNvPr id="30" name="TextBox 30"/>
              <p:cNvSpPr txBox="1"/>
              <p:nvPr/>
            </p:nvSpPr>
            <p:spPr>
              <a:xfrm>
                <a:off x="10134600" y="3860800"/>
                <a:ext cx="38862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일반 사용자는 직접 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DB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접근이 불가능하도록 구성</a:t>
                </a:r>
              </a:p>
            </p:txBody>
          </p:sp>
          <p:pic>
            <p:nvPicPr>
              <p:cNvPr id="31" name="Picture 31"/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855200" y="4419600"/>
                <a:ext cx="190500" cy="190500"/>
              </a:xfrm>
              <a:prstGeom prst="rect">
                <a:avLst/>
              </a:prstGeom>
            </p:spPr>
          </p:pic>
          <p:pic>
            <p:nvPicPr>
              <p:cNvPr id="32" name="Picture 32"/>
              <p:cNvPicPr>
                <a:picLocks noChangeAspect="1"/>
              </p:cNvPicPr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855200" y="1879600"/>
                <a:ext cx="381000" cy="381000"/>
              </a:xfrm>
              <a:prstGeom prst="rect">
                <a:avLst/>
              </a:prstGeom>
              <a:effectLst>
                <a:outerShdw blurRad="1409" dist="34726" dir="2700000">
                  <a:srgbClr val="000000">
                    <a:alpha val="50000"/>
                  </a:srgbClr>
                </a:outerShdw>
              </a:effectLst>
            </p:spPr>
          </p:pic>
          <p:sp>
            <p:nvSpPr>
              <p:cNvPr id="33" name="TextBox 33"/>
              <p:cNvSpPr txBox="1"/>
              <p:nvPr/>
            </p:nvSpPr>
            <p:spPr>
              <a:xfrm>
                <a:off x="10134600" y="4394200"/>
                <a:ext cx="44196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향후 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OAuth2, RBAC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등의 인증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/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권한 시스템 도입 예정</a:t>
                </a:r>
              </a:p>
              <a:p>
                <a:pPr lvl="0" algn="l">
                  <a:lnSpc>
                    <a:spcPct val="99600"/>
                  </a:lnSpc>
                </a:pPr>
                <a:endParaRPr lang="ko-KR" altLang="en-US" sz="1500" b="0" i="0" u="none" strike="noStrike" dirty="0">
                  <a:solidFill>
                    <a:srgbClr val="000000"/>
                  </a:solidFill>
                  <a:ea typeface="Pretendard Regular"/>
                </a:endParaRPr>
              </a:p>
              <a:p>
                <a:pPr lvl="0" algn="l">
                  <a:lnSpc>
                    <a:spcPct val="99600"/>
                  </a:lnSpc>
                </a:pPr>
                <a:endParaRPr lang="ko-KR" altLang="en-US" sz="1500" b="0" i="0" u="none" strike="noStrike" dirty="0">
                  <a:solidFill>
                    <a:srgbClr val="000000"/>
                  </a:solidFill>
                  <a:ea typeface="Pretendard Regular"/>
                </a:endParaRPr>
              </a:p>
              <a:p>
                <a:pPr lvl="0" algn="l">
                  <a:lnSpc>
                    <a:spcPct val="99600"/>
                  </a:lnSpc>
                </a:pPr>
                <a:endParaRPr lang="ko-KR" altLang="en-US" sz="1500" b="0" i="0" u="none" strike="noStrike" dirty="0">
                  <a:solidFill>
                    <a:srgbClr val="000000"/>
                  </a:solidFill>
                  <a:ea typeface="Pretendard Regular"/>
                </a:endParaRPr>
              </a:p>
              <a:p>
                <a:pPr lvl="0" algn="l">
                  <a:lnSpc>
                    <a:spcPct val="99600"/>
                  </a:lnSpc>
                </a:pPr>
                <a:endParaRPr lang="ko-KR" altLang="en-US" sz="1500" b="0" i="0" u="none" strike="noStrike" dirty="0">
                  <a:solidFill>
                    <a:srgbClr val="000000"/>
                  </a:solidFill>
                  <a:ea typeface="Pretendard Regular"/>
                </a:endParaRPr>
              </a:p>
              <a:p>
                <a:pPr lvl="0" algn="l">
                  <a:lnSpc>
                    <a:spcPct val="99600"/>
                  </a:lnSpc>
                </a:pPr>
                <a:endParaRPr lang="ko-KR" altLang="en-US" sz="1500" b="0" i="0" u="none" strike="noStrike" dirty="0">
                  <a:solidFill>
                    <a:srgbClr val="000000"/>
                  </a:solidFill>
                  <a:ea typeface="Pretendard Regular"/>
                </a:endParaRPr>
              </a:p>
            </p:txBody>
          </p:sp>
        </p:grpSp>
        <p:pic>
          <p:nvPicPr>
            <p:cNvPr id="83" name="Picture 4" descr=":열쇠와_잠긴_자물쇠:">
              <a:extLst>
                <a:ext uri="{FF2B5EF4-FFF2-40B4-BE49-F238E27FC236}">
                  <a16:creationId xmlns:a16="http://schemas.microsoft.com/office/drawing/2014/main" id="{9A85C9BE-2BC8-ADDB-CD51-F2696CD656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33927" y="2746374"/>
              <a:ext cx="263526" cy="2635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3231B939-12B6-ECC6-ED5E-1E1B48DA3DD7}"/>
              </a:ext>
            </a:extLst>
          </p:cNvPr>
          <p:cNvGrpSpPr/>
          <p:nvPr/>
        </p:nvGrpSpPr>
        <p:grpSpPr>
          <a:xfrm>
            <a:off x="9525000" y="5930900"/>
            <a:ext cx="7912100" cy="3314700"/>
            <a:chOff x="9525000" y="5143500"/>
            <a:chExt cx="7912100" cy="3314700"/>
          </a:xfrm>
        </p:grpSpPr>
        <p:grpSp>
          <p:nvGrpSpPr>
            <p:cNvPr id="73" name="그룹 72">
              <a:extLst>
                <a:ext uri="{FF2B5EF4-FFF2-40B4-BE49-F238E27FC236}">
                  <a16:creationId xmlns:a16="http://schemas.microsoft.com/office/drawing/2014/main" id="{77F72F87-EA95-AA0F-2789-57C391FED5A0}"/>
                </a:ext>
              </a:extLst>
            </p:cNvPr>
            <p:cNvGrpSpPr/>
            <p:nvPr/>
          </p:nvGrpSpPr>
          <p:grpSpPr>
            <a:xfrm>
              <a:off x="9525000" y="5143500"/>
              <a:ext cx="7912100" cy="3314700"/>
              <a:chOff x="9525000" y="5143500"/>
              <a:chExt cx="7912100" cy="3314700"/>
            </a:xfrm>
          </p:grpSpPr>
          <p:pic>
            <p:nvPicPr>
              <p:cNvPr id="45" name="Picture 45"/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525000" y="5143500"/>
                <a:ext cx="7912100" cy="965200"/>
              </a:xfrm>
              <a:prstGeom prst="rect">
                <a:avLst/>
              </a:prstGeom>
            </p:spPr>
          </p:pic>
          <p:pic>
            <p:nvPicPr>
              <p:cNvPr id="46" name="Picture 46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702800" y="5295900"/>
                <a:ext cx="660400" cy="647700"/>
              </a:xfrm>
              <a:prstGeom prst="rect">
                <a:avLst/>
              </a:prstGeom>
            </p:spPr>
          </p:pic>
          <p:pic>
            <p:nvPicPr>
              <p:cNvPr id="47" name="Picture 47"/>
              <p:cNvPicPr>
                <a:picLocks noChangeAspect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9525000" y="6108700"/>
                <a:ext cx="7912100" cy="2349500"/>
              </a:xfrm>
              <a:prstGeom prst="rect">
                <a:avLst/>
              </a:prstGeom>
              <a:effectLst>
                <a:outerShdw blurRad="55061" dist="217044" dir="2700000">
                  <a:srgbClr val="000000">
                    <a:alpha val="50000"/>
                  </a:srgbClr>
                </a:outerShdw>
              </a:effectLst>
            </p:spPr>
          </p:pic>
          <p:pic>
            <p:nvPicPr>
              <p:cNvPr id="48" name="Picture 48"/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855200" y="6921500"/>
                <a:ext cx="190500" cy="190500"/>
              </a:xfrm>
              <a:prstGeom prst="rect">
                <a:avLst/>
              </a:prstGeom>
            </p:spPr>
          </p:pic>
          <p:sp>
            <p:nvSpPr>
              <p:cNvPr id="49" name="TextBox 49"/>
              <p:cNvSpPr txBox="1"/>
              <p:nvPr/>
            </p:nvSpPr>
            <p:spPr>
              <a:xfrm>
                <a:off x="10541000" y="5359400"/>
                <a:ext cx="2247900" cy="5588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sz="3100" b="0" i="0" u="none" strike="noStrike">
                    <a:solidFill>
                      <a:srgbClr val="FFFFFF"/>
                    </a:solidFill>
                    <a:ea typeface="Pretendard Regular"/>
                  </a:rPr>
                  <a:t>컨테이너</a:t>
                </a:r>
                <a:r>
                  <a:rPr lang="en-US" sz="3100" b="0" i="0" u="none" strike="noStrike">
                    <a:solidFill>
                      <a:srgbClr val="FFFFFF"/>
                    </a:solidFill>
                    <a:latin typeface="Pretendard Regular"/>
                  </a:rPr>
                  <a:t> </a:t>
                </a:r>
                <a:r>
                  <a:rPr lang="ko-KR" sz="3100" b="0" i="0" u="none" strike="noStrike">
                    <a:solidFill>
                      <a:srgbClr val="FFFFFF"/>
                    </a:solidFill>
                    <a:ea typeface="Pretendard Regular"/>
                  </a:rPr>
                  <a:t>보안</a:t>
                </a:r>
              </a:p>
            </p:txBody>
          </p:sp>
          <p:sp>
            <p:nvSpPr>
              <p:cNvPr id="50" name="TextBox 50"/>
              <p:cNvSpPr txBox="1"/>
              <p:nvPr/>
            </p:nvSpPr>
            <p:spPr>
              <a:xfrm>
                <a:off x="10134600" y="6381750"/>
                <a:ext cx="71755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en-US" altLang="ko-KR" sz="1500" b="1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Docker </a:t>
                </a:r>
                <a:r>
                  <a:rPr lang="ko-KR" altLang="en-US" sz="1500" b="1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기반 배포 환경을 구성하여 일관된 실행 환경을 확보하였습니다</a:t>
                </a:r>
                <a:r>
                  <a:rPr lang="en-US" altLang="ko-KR" sz="1500" b="1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.</a:t>
                </a:r>
              </a:p>
            </p:txBody>
          </p:sp>
          <p:sp>
            <p:nvSpPr>
              <p:cNvPr id="51" name="TextBox 51"/>
              <p:cNvSpPr txBox="1"/>
              <p:nvPr/>
            </p:nvSpPr>
            <p:spPr>
              <a:xfrm>
                <a:off x="10134600" y="6896100"/>
                <a:ext cx="54102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en-US" altLang="ko-KR" sz="1500" b="0" i="0" u="none" strike="noStrike" dirty="0" err="1">
                    <a:solidFill>
                      <a:srgbClr val="000000"/>
                    </a:solidFill>
                    <a:ea typeface="Pretendard Regular"/>
                  </a:rPr>
                  <a:t>FastAPI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 </a:t>
                </a:r>
                <a:r>
                  <a:rPr lang="ko-KR" altLang="en-US" sz="1500" b="0" i="0" u="none" strike="noStrike" dirty="0" err="1">
                    <a:solidFill>
                      <a:srgbClr val="000000"/>
                    </a:solidFill>
                    <a:ea typeface="Pretendard Regular"/>
                  </a:rPr>
                  <a:t>백엔드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 서버는 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Docker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컨테이너로 패키징 후 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EC2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에서 실행</a:t>
                </a:r>
              </a:p>
            </p:txBody>
          </p:sp>
          <p:pic>
            <p:nvPicPr>
              <p:cNvPr id="52" name="Picture 52"/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855200" y="7442200"/>
                <a:ext cx="190500" cy="190500"/>
              </a:xfrm>
              <a:prstGeom prst="rect">
                <a:avLst/>
              </a:prstGeom>
            </p:spPr>
          </p:pic>
          <p:sp>
            <p:nvSpPr>
              <p:cNvPr id="53" name="TextBox 53"/>
              <p:cNvSpPr txBox="1"/>
              <p:nvPr/>
            </p:nvSpPr>
            <p:spPr>
              <a:xfrm>
                <a:off x="10134600" y="7416800"/>
                <a:ext cx="50292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컨테이너 실행 이미지 및 설정은 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Git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버전관리로 관리</a:t>
                </a:r>
              </a:p>
            </p:txBody>
          </p:sp>
          <p:pic>
            <p:nvPicPr>
              <p:cNvPr id="54" name="Picture 54"/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855200" y="7975600"/>
                <a:ext cx="190500" cy="190500"/>
              </a:xfrm>
              <a:prstGeom prst="rect">
                <a:avLst/>
              </a:prstGeom>
            </p:spPr>
          </p:pic>
          <p:pic>
            <p:nvPicPr>
              <p:cNvPr id="56" name="Picture 56"/>
              <p:cNvPicPr>
                <a:picLocks noChangeAspect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766300" y="5346700"/>
                <a:ext cx="546100" cy="546100"/>
              </a:xfrm>
              <a:prstGeom prst="rect">
                <a:avLst/>
              </a:prstGeom>
              <a:effectLst>
                <a:outerShdw blurRad="2997" dist="50639" dir="2700000">
                  <a:srgbClr val="000000">
                    <a:alpha val="50000"/>
                  </a:srgbClr>
                </a:outerShdw>
              </a:effectLst>
            </p:spPr>
          </p:pic>
          <p:sp>
            <p:nvSpPr>
              <p:cNvPr id="57" name="TextBox 57"/>
              <p:cNvSpPr txBox="1"/>
              <p:nvPr/>
            </p:nvSpPr>
            <p:spPr>
              <a:xfrm>
                <a:off x="10134600" y="7937500"/>
                <a:ext cx="45720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altLang="en-US" sz="1500" b="0" i="0" u="none" strike="noStrike" dirty="0">
                    <a:solidFill>
                      <a:srgbClr val="000000"/>
                    </a:solidFill>
                    <a:ea typeface="Pretendard Regular"/>
                  </a:rPr>
                  <a:t>향후 보안을 위해 이미지 서명 및 취약점 검사 도입 예정</a:t>
                </a:r>
              </a:p>
            </p:txBody>
          </p:sp>
        </p:grpSp>
        <p:pic>
          <p:nvPicPr>
            <p:cNvPr id="1032" name="Picture 8" descr=":고래:">
              <a:extLst>
                <a:ext uri="{FF2B5EF4-FFF2-40B4-BE49-F238E27FC236}">
                  <a16:creationId xmlns:a16="http://schemas.microsoft.com/office/drawing/2014/main" id="{AAF654A8-E050-674B-B658-70BF1D92D2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16147" y="6362700"/>
              <a:ext cx="269875" cy="2698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0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7200" y="0"/>
            <a:ext cx="1320800" cy="1320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272000" y="419100"/>
            <a:ext cx="7747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000" b="1" i="0" u="none" strike="noStrike" dirty="0">
                <a:solidFill>
                  <a:srgbClr val="5B80EF"/>
                </a:solidFill>
                <a:latin typeface="Pretendard Black"/>
              </a:rPr>
              <a:t>11/23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23900"/>
            <a:ext cx="18288000" cy="95631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500" y="0"/>
            <a:ext cx="8026400" cy="21209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100" y="622300"/>
            <a:ext cx="7467600" cy="101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8400" y="8166100"/>
            <a:ext cx="355600" cy="355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1100" y="9385300"/>
            <a:ext cx="330200" cy="3175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18700" y="8204200"/>
            <a:ext cx="431800" cy="2921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44100" y="9398000"/>
            <a:ext cx="330200" cy="330200"/>
          </a:xfrm>
          <a:prstGeom prst="rect">
            <a:avLst/>
          </a:prstGeom>
        </p:spPr>
      </p:pic>
      <p:grpSp>
        <p:nvGrpSpPr>
          <p:cNvPr id="66" name="그룹 65">
            <a:extLst>
              <a:ext uri="{FF2B5EF4-FFF2-40B4-BE49-F238E27FC236}">
                <a16:creationId xmlns:a16="http://schemas.microsoft.com/office/drawing/2014/main" id="{5359E535-834C-D537-F9C7-F6287DE221C9}"/>
              </a:ext>
            </a:extLst>
          </p:cNvPr>
          <p:cNvGrpSpPr/>
          <p:nvPr/>
        </p:nvGrpSpPr>
        <p:grpSpPr>
          <a:xfrm>
            <a:off x="431800" y="3479800"/>
            <a:ext cx="16903700" cy="1905000"/>
            <a:chOff x="431800" y="3479800"/>
            <a:chExt cx="16903700" cy="1905000"/>
          </a:xfrm>
        </p:grpSpPr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31800" y="3479800"/>
              <a:ext cx="1625600" cy="190500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057400" y="3479800"/>
              <a:ext cx="9372600" cy="1905000"/>
            </a:xfrm>
            <a:prstGeom prst="rect">
              <a:avLst/>
            </a:prstGeom>
          </p:spPr>
        </p:pic>
        <p:sp>
          <p:nvSpPr>
            <p:cNvPr id="25" name="TextBox 25"/>
            <p:cNvSpPr txBox="1"/>
            <p:nvPr/>
          </p:nvSpPr>
          <p:spPr>
            <a:xfrm>
              <a:off x="2209800" y="3606800"/>
              <a:ext cx="6324600" cy="355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altLang="ko-KR" sz="2000" b="1" i="0" u="none" strike="noStrike" dirty="0" err="1">
                  <a:solidFill>
                    <a:srgbClr val="0033CC"/>
                  </a:solidFill>
                  <a:ea typeface="Pretendard Regular"/>
                </a:rPr>
                <a:t>Streamlit</a:t>
              </a:r>
              <a:r>
                <a:rPr lang="en-US" altLang="ko-KR" sz="2000" b="1" i="0" u="none" strike="noStrike" dirty="0">
                  <a:solidFill>
                    <a:srgbClr val="0033CC"/>
                  </a:solidFill>
                  <a:ea typeface="Pretendard Regular"/>
                </a:rPr>
                <a:t> </a:t>
              </a:r>
              <a:r>
                <a:rPr lang="ko-KR" altLang="en-US" sz="2000" b="1" i="0" u="none" strike="noStrike" dirty="0">
                  <a:solidFill>
                    <a:srgbClr val="0033CC"/>
                  </a:solidFill>
                  <a:ea typeface="Pretendard Regular"/>
                </a:rPr>
                <a:t>실행 문제 해결을 위한 </a:t>
              </a:r>
              <a:r>
                <a:rPr lang="en-US" altLang="ko-KR" sz="2000" b="1" i="0" u="none" strike="noStrike" dirty="0">
                  <a:solidFill>
                    <a:srgbClr val="0033CC"/>
                  </a:solidFill>
                  <a:ea typeface="Pretendard Regular"/>
                </a:rPr>
                <a:t>Next.js</a:t>
              </a:r>
              <a:r>
                <a:rPr lang="ko-KR" altLang="en-US" sz="2000" b="1" i="0" u="none" strike="noStrike" dirty="0">
                  <a:solidFill>
                    <a:srgbClr val="0033CC"/>
                  </a:solidFill>
                  <a:ea typeface="Pretendard Regular"/>
                </a:rPr>
                <a:t>로의 라이브러리 전환</a:t>
              </a:r>
              <a:endParaRPr lang="ko-KR" sz="2000" b="1" i="0" u="none" strike="noStrike" dirty="0">
                <a:solidFill>
                  <a:srgbClr val="0033CC"/>
                </a:solidFill>
                <a:ea typeface="Pretendard Regular"/>
              </a:endParaRP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2222500" y="4000500"/>
              <a:ext cx="14960600" cy="266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altLang="ko-KR" sz="1500" b="0" i="0" u="none" strike="noStrike" dirty="0" err="1">
                  <a:solidFill>
                    <a:srgbClr val="000000"/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Streamlit</a:t>
              </a:r>
              <a:r>
                <a:rPr lang="ko-KR" altLang="en-US" sz="1500" b="0" i="0" u="none" strike="noStrike" dirty="0">
                  <a:solidFill>
                    <a:srgbClr val="000000"/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에 한정된 것으로</a:t>
              </a:r>
              <a:r>
                <a:rPr lang="en-US" altLang="ko-KR" sz="1500" b="0" i="0" u="none" strike="noStrike" dirty="0">
                  <a:solidFill>
                    <a:srgbClr val="000000"/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, </a:t>
              </a:r>
              <a:r>
                <a:rPr lang="ko-KR" altLang="en-US" sz="1500" b="0" i="0" u="none" strike="noStrike" dirty="0">
                  <a:solidFill>
                    <a:srgbClr val="000000"/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한번 실행 후 </a:t>
              </a:r>
              <a:r>
                <a:rPr lang="en-US" altLang="ko-KR" sz="1500" b="0" i="0" u="none" strike="noStrike" dirty="0" err="1">
                  <a:solidFill>
                    <a:srgbClr val="000000"/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streamlit</a:t>
              </a:r>
              <a:r>
                <a:rPr lang="ko-KR" altLang="en-US" sz="1500" b="0" i="0" u="none" strike="noStrike" dirty="0">
                  <a:solidFill>
                    <a:srgbClr val="000000"/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을 열어야 제대로 실행되는 문제가 있었습니다</a:t>
              </a:r>
              <a:r>
                <a:rPr lang="en-US" altLang="ko-KR" sz="1500" b="0" i="0" u="none" strike="noStrike" dirty="0">
                  <a:solidFill>
                    <a:srgbClr val="000000"/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.</a:t>
              </a:r>
              <a:endParaRPr lang="en-US" sz="1500" b="0" i="0" u="none" strike="noStrike" dirty="0">
                <a:solidFill>
                  <a:srgbClr val="000000"/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</p:txBody>
        </p:sp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209800" y="4419600"/>
              <a:ext cx="8915400" cy="901700"/>
            </a:xfrm>
            <a:prstGeom prst="rect">
              <a:avLst/>
            </a:prstGeom>
          </p:spPr>
        </p:pic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374900" y="4470400"/>
              <a:ext cx="444500" cy="457200"/>
            </a:xfrm>
            <a:prstGeom prst="rect">
              <a:avLst/>
            </a:prstGeom>
          </p:spPr>
        </p:pic>
        <p:sp>
          <p:nvSpPr>
            <p:cNvPr id="30" name="TextBox 30"/>
            <p:cNvSpPr txBox="1"/>
            <p:nvPr/>
          </p:nvSpPr>
          <p:spPr>
            <a:xfrm>
              <a:off x="2908300" y="4572000"/>
              <a:ext cx="990600" cy="355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000" b="0" i="0" u="none" strike="noStrike">
                  <a:solidFill>
                    <a:srgbClr val="358605"/>
                  </a:solidFill>
                  <a:ea typeface="Pretendard Regular"/>
                </a:rPr>
                <a:t>해결</a:t>
              </a:r>
              <a:r>
                <a:rPr lang="en-US" sz="2000" b="0" i="0" u="none" strike="noStrike">
                  <a:solidFill>
                    <a:srgbClr val="358605"/>
                  </a:solidFill>
                  <a:latin typeface="Pretendard Regular"/>
                </a:rPr>
                <a:t> </a:t>
              </a:r>
              <a:r>
                <a:rPr lang="ko-KR" sz="2000" b="0" i="0" u="none" strike="noStrike">
                  <a:solidFill>
                    <a:srgbClr val="358605"/>
                  </a:solidFill>
                  <a:ea typeface="Pretendard Regular"/>
                </a:rPr>
                <a:t>방안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2387600" y="4978400"/>
              <a:ext cx="14947900" cy="241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altLang="en-US" sz="1400" dirty="0">
                  <a:effectLst/>
                  <a:latin typeface="Pretendard Regular" panose="020B0600000101010101" charset="-127"/>
                  <a:ea typeface="Pretendard Regular" panose="020B0600000101010101" charset="-127"/>
                </a:rPr>
                <a:t>다른 라이브러리</a:t>
              </a:r>
              <a:r>
                <a:rPr lang="en-US" altLang="ko-KR" sz="1400" dirty="0">
                  <a:effectLst/>
                  <a:latin typeface="Pretendard Regular" panose="020B0600000101010101" charset="-127"/>
                  <a:ea typeface="Pretendard Regular" panose="020B0600000101010101" charset="-127"/>
                </a:rPr>
                <a:t>(Next.js)</a:t>
              </a:r>
              <a:r>
                <a:rPr lang="ko-KR" altLang="en-US" sz="1400" dirty="0">
                  <a:effectLst/>
                  <a:latin typeface="Pretendard Regular" panose="020B0600000101010101" charset="-127"/>
                  <a:ea typeface="Pretendard Regular" panose="020B0600000101010101" charset="-127"/>
                </a:rPr>
                <a:t>로 바꾸어 문제 해결하였습니다</a:t>
              </a:r>
              <a:r>
                <a:rPr lang="en-US" altLang="ko-KR" sz="1400" dirty="0">
                  <a:effectLst/>
                  <a:latin typeface="Pretendard Regular" panose="020B0600000101010101" charset="-127"/>
                  <a:ea typeface="Pretendard Regular" panose="020B0600000101010101" charset="-127"/>
                </a:rPr>
                <a:t>.</a:t>
              </a:r>
              <a:endParaRPr lang="en-US" sz="1400" i="0" u="none" strike="noStrike" dirty="0">
                <a:solidFill>
                  <a:srgbClr val="000000"/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</p:txBody>
        </p:sp>
        <p:pic>
          <p:nvPicPr>
            <p:cNvPr id="44" name="Picture 44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73100" y="3848100"/>
              <a:ext cx="1155700" cy="1155700"/>
            </a:xfrm>
            <a:prstGeom prst="rect">
              <a:avLst/>
            </a:prstGeom>
            <a:effectLst>
              <a:outerShdw blurRad="13345" dist="106851" dir="2700000">
                <a:srgbClr val="000000">
                  <a:alpha val="50000"/>
                </a:srgbClr>
              </a:outerShdw>
            </a:effectLst>
          </p:spPr>
        </p:pic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33715A65-8FE3-6FB3-338B-2A58AF41F6BD}"/>
              </a:ext>
            </a:extLst>
          </p:cNvPr>
          <p:cNvGrpSpPr/>
          <p:nvPr/>
        </p:nvGrpSpPr>
        <p:grpSpPr>
          <a:xfrm>
            <a:off x="431800" y="5778500"/>
            <a:ext cx="16903700" cy="1905000"/>
            <a:chOff x="431800" y="5778500"/>
            <a:chExt cx="16903700" cy="1905000"/>
          </a:xfrm>
        </p:grpSpPr>
        <p:pic>
          <p:nvPicPr>
            <p:cNvPr id="29" name="Picture 29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057400" y="5778500"/>
              <a:ext cx="9372600" cy="1905000"/>
            </a:xfrm>
            <a:prstGeom prst="rect">
              <a:avLst/>
            </a:prstGeom>
          </p:spPr>
        </p:pic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id="{D12E8846-A5C9-2E19-FF8A-972F1C3754C1}"/>
                </a:ext>
              </a:extLst>
            </p:cNvPr>
            <p:cNvGrpSpPr/>
            <p:nvPr/>
          </p:nvGrpSpPr>
          <p:grpSpPr>
            <a:xfrm>
              <a:off x="431800" y="5778500"/>
              <a:ext cx="16903700" cy="1905000"/>
              <a:chOff x="431800" y="5778500"/>
              <a:chExt cx="16903700" cy="1905000"/>
            </a:xfrm>
          </p:grpSpPr>
          <p:pic>
            <p:nvPicPr>
              <p:cNvPr id="17" name="Picture 17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31800" y="5778500"/>
                <a:ext cx="1625600" cy="1905000"/>
              </a:xfrm>
              <a:prstGeom prst="rect">
                <a:avLst/>
              </a:prstGeom>
            </p:spPr>
          </p:pic>
          <p:sp>
            <p:nvSpPr>
              <p:cNvPr id="32" name="TextBox 32"/>
              <p:cNvSpPr txBox="1"/>
              <p:nvPr/>
            </p:nvSpPr>
            <p:spPr>
              <a:xfrm>
                <a:off x="2209800" y="5892800"/>
                <a:ext cx="6400800" cy="3556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en-US" altLang="ko-KR" sz="2000" b="1" i="0" u="none" strike="noStrike" dirty="0">
                    <a:solidFill>
                      <a:srgbClr val="0033CC"/>
                    </a:solidFill>
                    <a:ea typeface="Pretendard Regular"/>
                  </a:rPr>
                  <a:t>AWS Cost Explorer</a:t>
                </a:r>
                <a:r>
                  <a:rPr lang="ko-KR" altLang="en-US" sz="2000" b="1" i="0" u="none" strike="noStrike" dirty="0">
                    <a:solidFill>
                      <a:srgbClr val="0033CC"/>
                    </a:solidFill>
                    <a:ea typeface="Pretendard Regular"/>
                  </a:rPr>
                  <a:t>를 활용한 비용 분석 및 클라우드 자원 관리</a:t>
                </a:r>
                <a:endParaRPr lang="ko-KR" sz="2000" b="1" i="0" u="none" strike="noStrike" dirty="0">
                  <a:solidFill>
                    <a:srgbClr val="0033CC"/>
                  </a:solidFill>
                  <a:ea typeface="Pretendard Regular"/>
                </a:endParaRPr>
              </a:p>
            </p:txBody>
          </p:sp>
          <p:sp>
            <p:nvSpPr>
              <p:cNvPr id="33" name="TextBox 33"/>
              <p:cNvSpPr txBox="1"/>
              <p:nvPr/>
            </p:nvSpPr>
            <p:spPr>
              <a:xfrm>
                <a:off x="2222500" y="6299200"/>
                <a:ext cx="149606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en-US" altLang="ko-KR" sz="15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AWS </a:t>
                </a:r>
                <a:r>
                  <a:rPr lang="ko-KR" altLang="en-US" sz="1500" b="0" i="0" u="none" strike="noStrike" dirty="0" err="1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프리티어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 사용 중 과금이 발생해 원인을 추적한 결과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,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사용하지 않는 탄력적 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IP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에서 비용이 발생함을 확인했습니다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.</a:t>
                </a:r>
                <a:endParaRPr lang="en-US" sz="1500" b="0" i="0" u="none" strike="noStrike" dirty="0">
                  <a:solidFill>
                    <a:srgbClr val="000000"/>
                  </a:solidFill>
                  <a:latin typeface="Pretendard Regular" panose="020B0600000101010101" charset="-127"/>
                  <a:ea typeface="Pretendard Regular" panose="020B0600000101010101" charset="-127"/>
                </a:endParaRPr>
              </a:p>
            </p:txBody>
          </p:sp>
          <p:pic>
            <p:nvPicPr>
              <p:cNvPr id="34" name="Picture 34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209800" y="6718300"/>
                <a:ext cx="8915400" cy="901700"/>
              </a:xfrm>
              <a:prstGeom prst="rect">
                <a:avLst/>
              </a:prstGeom>
            </p:spPr>
          </p:pic>
          <p:pic>
            <p:nvPicPr>
              <p:cNvPr id="35" name="Picture 35"/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374900" y="6769100"/>
                <a:ext cx="444500" cy="457200"/>
              </a:xfrm>
              <a:prstGeom prst="rect">
                <a:avLst/>
              </a:prstGeom>
            </p:spPr>
          </p:pic>
          <p:sp>
            <p:nvSpPr>
              <p:cNvPr id="36" name="TextBox 36"/>
              <p:cNvSpPr txBox="1"/>
              <p:nvPr/>
            </p:nvSpPr>
            <p:spPr>
              <a:xfrm>
                <a:off x="2908300" y="6858000"/>
                <a:ext cx="990600" cy="3556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sz="2000" b="0" i="0" u="none" strike="noStrike">
                    <a:solidFill>
                      <a:srgbClr val="358605"/>
                    </a:solidFill>
                    <a:ea typeface="Pretendard Regular"/>
                  </a:rPr>
                  <a:t>해결</a:t>
                </a:r>
                <a:r>
                  <a:rPr lang="en-US" sz="2000" b="0" i="0" u="none" strike="noStrike">
                    <a:solidFill>
                      <a:srgbClr val="358605"/>
                    </a:solidFill>
                    <a:latin typeface="Pretendard Regular"/>
                  </a:rPr>
                  <a:t> </a:t>
                </a:r>
                <a:r>
                  <a:rPr lang="ko-KR" sz="2000" b="0" i="0" u="none" strike="noStrike">
                    <a:solidFill>
                      <a:srgbClr val="358605"/>
                    </a:solidFill>
                    <a:ea typeface="Pretendard Regular"/>
                  </a:rPr>
                  <a:t>방안</a:t>
                </a:r>
              </a:p>
            </p:txBody>
          </p:sp>
          <p:sp>
            <p:nvSpPr>
              <p:cNvPr id="37" name="TextBox 37"/>
              <p:cNvSpPr txBox="1"/>
              <p:nvPr/>
            </p:nvSpPr>
            <p:spPr>
              <a:xfrm>
                <a:off x="2387600" y="7264400"/>
                <a:ext cx="14947900" cy="2413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altLang="en-US" sz="14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원인파악</a:t>
                </a:r>
                <a:r>
                  <a:rPr lang="en-US" altLang="ko-KR" sz="14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(</a:t>
                </a:r>
                <a:r>
                  <a:rPr lang="ko-KR" altLang="en-US" sz="14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비용지불</a:t>
                </a:r>
                <a:r>
                  <a:rPr lang="en-US" altLang="ko-KR" sz="14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)</a:t>
                </a:r>
                <a:r>
                  <a:rPr lang="ko-KR" altLang="en-US" sz="14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을 하였고</a:t>
                </a:r>
                <a:r>
                  <a:rPr lang="en-US" altLang="ko-KR" sz="14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, </a:t>
                </a:r>
                <a:r>
                  <a:rPr lang="ko-KR" altLang="en-US" sz="14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로컬 서버를 사용하는 방안으로 생각은 하였지만</a:t>
                </a:r>
                <a:r>
                  <a:rPr lang="en-US" altLang="ko-KR" sz="14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, </a:t>
                </a:r>
                <a:r>
                  <a:rPr lang="ko-KR" altLang="en-US" sz="14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구축은 하지 못했습니다</a:t>
                </a:r>
                <a:r>
                  <a:rPr lang="en-US" altLang="ko-KR" sz="14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. </a:t>
                </a:r>
                <a:endParaRPr lang="en-US" sz="1400" b="0" i="0" u="none" strike="noStrike" dirty="0">
                  <a:solidFill>
                    <a:srgbClr val="000000"/>
                  </a:solidFill>
                  <a:latin typeface="Pretendard Regular" panose="020B0600000101010101" charset="-127"/>
                  <a:ea typeface="Pretendard Regular" panose="020B0600000101010101" charset="-127"/>
                </a:endParaRPr>
              </a:p>
            </p:txBody>
          </p:sp>
          <p:pic>
            <p:nvPicPr>
              <p:cNvPr id="45" name="Picture 45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98500" y="6184900"/>
                <a:ext cx="1104900" cy="1104900"/>
              </a:xfrm>
              <a:prstGeom prst="rect">
                <a:avLst/>
              </a:prstGeom>
              <a:effectLst>
                <a:outerShdw blurRad="12224" dist="102267" dir="2700000">
                  <a:srgbClr val="000000">
                    <a:alpha val="50000"/>
                  </a:srgbClr>
                </a:outerShdw>
              </a:effectLst>
            </p:spPr>
          </p:pic>
        </p:grp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7F57B944-03C4-0BF5-CBDA-866C6F90F96E}"/>
              </a:ext>
            </a:extLst>
          </p:cNvPr>
          <p:cNvGrpSpPr/>
          <p:nvPr/>
        </p:nvGrpSpPr>
        <p:grpSpPr>
          <a:xfrm>
            <a:off x="431800" y="8089900"/>
            <a:ext cx="17030700" cy="1905000"/>
            <a:chOff x="431800" y="8089900"/>
            <a:chExt cx="17030700" cy="1905000"/>
          </a:xfrm>
        </p:grpSpPr>
        <p:pic>
          <p:nvPicPr>
            <p:cNvPr id="38" name="Picture 38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057400" y="8089900"/>
              <a:ext cx="9372600" cy="1905000"/>
            </a:xfrm>
            <a:prstGeom prst="rect">
              <a:avLst/>
            </a:prstGeom>
          </p:spPr>
        </p:pic>
        <p:grpSp>
          <p:nvGrpSpPr>
            <p:cNvPr id="69" name="그룹 68">
              <a:extLst>
                <a:ext uri="{FF2B5EF4-FFF2-40B4-BE49-F238E27FC236}">
                  <a16:creationId xmlns:a16="http://schemas.microsoft.com/office/drawing/2014/main" id="{1AAEB56A-992C-500C-86C2-B064E86EC678}"/>
                </a:ext>
              </a:extLst>
            </p:cNvPr>
            <p:cNvGrpSpPr/>
            <p:nvPr/>
          </p:nvGrpSpPr>
          <p:grpSpPr>
            <a:xfrm>
              <a:off x="431800" y="8089900"/>
              <a:ext cx="17030700" cy="1905000"/>
              <a:chOff x="431800" y="8089900"/>
              <a:chExt cx="17030700" cy="1905000"/>
            </a:xfrm>
          </p:grpSpPr>
          <p:pic>
            <p:nvPicPr>
              <p:cNvPr id="18" name="Picture 18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31800" y="8089900"/>
                <a:ext cx="1625600" cy="1905000"/>
              </a:xfrm>
              <a:prstGeom prst="rect">
                <a:avLst/>
              </a:prstGeom>
            </p:spPr>
          </p:pic>
          <p:sp>
            <p:nvSpPr>
              <p:cNvPr id="39" name="TextBox 39"/>
              <p:cNvSpPr txBox="1"/>
              <p:nvPr/>
            </p:nvSpPr>
            <p:spPr>
              <a:xfrm>
                <a:off x="2209800" y="8204200"/>
                <a:ext cx="2667000" cy="3556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en-US" altLang="ko-KR" sz="2000" b="1" i="0" u="none" strike="noStrike" dirty="0">
                    <a:solidFill>
                      <a:srgbClr val="0033CC"/>
                    </a:solidFill>
                    <a:ea typeface="Pretendard Regular"/>
                  </a:rPr>
                  <a:t>MFC </a:t>
                </a:r>
                <a:r>
                  <a:rPr lang="ko-KR" altLang="en-US" sz="2000" b="1" i="0" u="none" strike="noStrike" dirty="0">
                    <a:solidFill>
                      <a:srgbClr val="0033CC"/>
                    </a:solidFill>
                    <a:ea typeface="Pretendard Regular"/>
                  </a:rPr>
                  <a:t>이미지 구현 문제해결</a:t>
                </a:r>
                <a:endParaRPr lang="ko-KR" sz="2000" b="1" i="0" u="none" strike="noStrike" dirty="0">
                  <a:solidFill>
                    <a:srgbClr val="0033CC"/>
                  </a:solidFill>
                  <a:ea typeface="Pretendard Regular"/>
                </a:endParaRPr>
              </a:p>
            </p:txBody>
          </p:sp>
          <p:sp>
            <p:nvSpPr>
              <p:cNvPr id="40" name="TextBox 40"/>
              <p:cNvSpPr txBox="1"/>
              <p:nvPr/>
            </p:nvSpPr>
            <p:spPr>
              <a:xfrm>
                <a:off x="2222500" y="8597900"/>
                <a:ext cx="149606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en-US" altLang="ko-KR" sz="15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jpg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로 이미지 구현 시 </a:t>
                </a:r>
                <a:r>
                  <a:rPr lang="en-US" altLang="ko-KR" sz="1500" b="0" i="0" u="none" strike="noStrike" dirty="0" err="1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resource.h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깨지는 문제 </a:t>
                </a:r>
                <a:r>
                  <a:rPr lang="ko-KR" altLang="en-US" sz="1500" b="0" i="0" u="none" strike="noStrike" dirty="0" err="1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발생가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 </a:t>
                </a:r>
                <a:r>
                  <a:rPr lang="ko-KR" altLang="en-US" sz="15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발생하였습니다</a:t>
                </a:r>
                <a:r>
                  <a:rPr lang="en-US" altLang="ko-KR" sz="15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.</a:t>
                </a:r>
                <a:endParaRPr lang="en-US" sz="1500" b="0" i="0" u="none" strike="noStrike" dirty="0">
                  <a:solidFill>
                    <a:srgbClr val="000000"/>
                  </a:solidFill>
                  <a:latin typeface="Pretendard Regular" panose="020B0600000101010101" charset="-127"/>
                  <a:ea typeface="Pretendard Regular" panose="020B0600000101010101" charset="-127"/>
                </a:endParaRPr>
              </a:p>
            </p:txBody>
          </p:sp>
          <p:pic>
            <p:nvPicPr>
              <p:cNvPr id="41" name="Picture 41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209800" y="9029700"/>
                <a:ext cx="8915400" cy="901700"/>
              </a:xfrm>
              <a:prstGeom prst="rect">
                <a:avLst/>
              </a:prstGeom>
            </p:spPr>
          </p:pic>
          <p:pic>
            <p:nvPicPr>
              <p:cNvPr id="42" name="Picture 42"/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374900" y="9067800"/>
                <a:ext cx="444500" cy="457200"/>
              </a:xfrm>
              <a:prstGeom prst="rect">
                <a:avLst/>
              </a:prstGeom>
            </p:spPr>
          </p:pic>
          <p:pic>
            <p:nvPicPr>
              <p:cNvPr id="46" name="Picture 46"/>
              <p:cNvPicPr>
                <a:picLocks noChangeAspect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73100" y="8470900"/>
                <a:ext cx="1143000" cy="1143000"/>
              </a:xfrm>
              <a:prstGeom prst="rect">
                <a:avLst/>
              </a:prstGeom>
              <a:effectLst>
                <a:outerShdw blurRad="12997" dist="105452" dir="2700000">
                  <a:srgbClr val="000000">
                    <a:alpha val="50000"/>
                  </a:srgbClr>
                </a:outerShdw>
              </a:effectLst>
            </p:spPr>
          </p:pic>
          <p:sp>
            <p:nvSpPr>
              <p:cNvPr id="47" name="TextBox 47"/>
              <p:cNvSpPr txBox="1"/>
              <p:nvPr/>
            </p:nvSpPr>
            <p:spPr>
              <a:xfrm>
                <a:off x="2908300" y="9169400"/>
                <a:ext cx="990600" cy="3556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sz="2000" b="0" i="0" u="none" strike="noStrike">
                    <a:solidFill>
                      <a:srgbClr val="358605"/>
                    </a:solidFill>
                    <a:ea typeface="Pretendard Regular"/>
                  </a:rPr>
                  <a:t>해결</a:t>
                </a:r>
                <a:r>
                  <a:rPr lang="en-US" sz="2000" b="0" i="0" u="none" strike="noStrike">
                    <a:solidFill>
                      <a:srgbClr val="358605"/>
                    </a:solidFill>
                    <a:latin typeface="Pretendard Regular"/>
                  </a:rPr>
                  <a:t> </a:t>
                </a:r>
                <a:r>
                  <a:rPr lang="ko-KR" sz="2000" b="0" i="0" u="none" strike="noStrike">
                    <a:solidFill>
                      <a:srgbClr val="358605"/>
                    </a:solidFill>
                    <a:ea typeface="Pretendard Regular"/>
                  </a:rPr>
                  <a:t>방안</a:t>
                </a:r>
              </a:p>
            </p:txBody>
          </p:sp>
          <p:sp>
            <p:nvSpPr>
              <p:cNvPr id="48" name="TextBox 48"/>
              <p:cNvSpPr txBox="1"/>
              <p:nvPr/>
            </p:nvSpPr>
            <p:spPr>
              <a:xfrm>
                <a:off x="2387600" y="9575800"/>
                <a:ext cx="15074900" cy="2413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altLang="en-US" sz="1500" dirty="0">
                    <a:latin typeface="Pretendard Regular" panose="020B0600000101010101" charset="-127"/>
                    <a:ea typeface="Pretendard Regular" panose="020B0600000101010101" charset="-127"/>
                  </a:rPr>
                  <a:t>상시 백업과 </a:t>
                </a:r>
                <a:r>
                  <a:rPr lang="en-US" altLang="ko-KR" sz="1500" dirty="0">
                    <a:latin typeface="Pretendard Regular" panose="020B0600000101010101" charset="-127"/>
                    <a:ea typeface="Pretendard Regular" panose="020B0600000101010101" charset="-127"/>
                  </a:rPr>
                  <a:t>bmp</a:t>
                </a:r>
                <a:r>
                  <a:rPr lang="ko-KR" altLang="en-US" sz="1500" dirty="0">
                    <a:latin typeface="Pretendard Regular" panose="020B0600000101010101" charset="-127"/>
                    <a:ea typeface="Pretendard Regular" panose="020B0600000101010101" charset="-127"/>
                  </a:rPr>
                  <a:t>로 이미지 대체하여 </a:t>
                </a:r>
                <a:r>
                  <a:rPr lang="ko-KR" altLang="en-US" sz="1500" dirty="0" err="1">
                    <a:latin typeface="Pretendard Regular" panose="020B0600000101010101" charset="-127"/>
                    <a:ea typeface="Pretendard Regular" panose="020B0600000101010101" charset="-127"/>
                  </a:rPr>
                  <a:t>문제해결하였습니다</a:t>
                </a:r>
                <a:r>
                  <a:rPr lang="en-US" altLang="ko-KR" sz="1500" dirty="0">
                    <a:latin typeface="Pretendard Regular" panose="020B0600000101010101" charset="-127"/>
                    <a:ea typeface="Pretendard Regular" panose="020B0600000101010101" charset="-127"/>
                  </a:rPr>
                  <a:t>. </a:t>
                </a:r>
                <a:endParaRPr lang="en-US" sz="1500" b="0" i="0" u="none" strike="noStrike" dirty="0">
                  <a:solidFill>
                    <a:srgbClr val="000000"/>
                  </a:solidFill>
                  <a:latin typeface="Pretendard Regular" panose="020B0600000101010101" charset="-127"/>
                  <a:ea typeface="Pretendard Regular" panose="020B0600000101010101" charset="-127"/>
                </a:endParaRPr>
              </a:p>
            </p:txBody>
          </p:sp>
        </p:grpSp>
      </p:grpSp>
      <p:pic>
        <p:nvPicPr>
          <p:cNvPr id="49" name="Picture 49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035800" y="76200"/>
            <a:ext cx="901700" cy="546100"/>
          </a:xfrm>
          <a:prstGeom prst="rect">
            <a:avLst/>
          </a:prstGeom>
        </p:spPr>
      </p:pic>
      <p:pic>
        <p:nvPicPr>
          <p:cNvPr id="50" name="Picture 50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604000" y="76200"/>
            <a:ext cx="901700" cy="546100"/>
          </a:xfrm>
          <a:prstGeom prst="rect">
            <a:avLst/>
          </a:prstGeom>
        </p:spPr>
      </p:pic>
      <p:pic>
        <p:nvPicPr>
          <p:cNvPr id="51" name="Picture 51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939800" y="76200"/>
            <a:ext cx="6146800" cy="546100"/>
          </a:xfrm>
          <a:prstGeom prst="rect">
            <a:avLst/>
          </a:prstGeom>
        </p:spPr>
      </p:pic>
      <p:pic>
        <p:nvPicPr>
          <p:cNvPr id="52" name="Picture 52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939800" y="76200"/>
            <a:ext cx="901700" cy="546100"/>
          </a:xfrm>
          <a:prstGeom prst="rect">
            <a:avLst/>
          </a:prstGeom>
        </p:spPr>
      </p:pic>
      <p:sp>
        <p:nvSpPr>
          <p:cNvPr id="53" name="TextBox 53"/>
          <p:cNvSpPr txBox="1"/>
          <p:nvPr/>
        </p:nvSpPr>
        <p:spPr>
          <a:xfrm>
            <a:off x="1993900" y="139700"/>
            <a:ext cx="5461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02.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2476500" y="139700"/>
            <a:ext cx="3759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기술적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도전과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해결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방안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1308100" y="1397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1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7175500" y="1397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3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7594600" y="1397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4</a:t>
            </a:r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0BD7D693-5DD9-A95B-7D2A-646F5ABAE93E}"/>
              </a:ext>
            </a:extLst>
          </p:cNvPr>
          <p:cNvGrpSpPr/>
          <p:nvPr/>
        </p:nvGrpSpPr>
        <p:grpSpPr>
          <a:xfrm>
            <a:off x="431800" y="1168400"/>
            <a:ext cx="16764000" cy="1905000"/>
            <a:chOff x="431800" y="1168400"/>
            <a:chExt cx="16764000" cy="1905000"/>
          </a:xfrm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5E7F2AD6-94A8-73E3-D4FC-1114361E82E3}"/>
                </a:ext>
              </a:extLst>
            </p:cNvPr>
            <p:cNvGrpSpPr/>
            <p:nvPr/>
          </p:nvGrpSpPr>
          <p:grpSpPr>
            <a:xfrm>
              <a:off x="431800" y="1168400"/>
              <a:ext cx="16764000" cy="1905000"/>
              <a:chOff x="431800" y="1168400"/>
              <a:chExt cx="16764000" cy="1905000"/>
            </a:xfrm>
          </p:grpSpPr>
          <p:pic>
            <p:nvPicPr>
              <p:cNvPr id="13" name="Picture 13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31800" y="1168400"/>
                <a:ext cx="1625600" cy="1905000"/>
              </a:xfrm>
              <a:prstGeom prst="rect">
                <a:avLst/>
              </a:prstGeom>
            </p:spPr>
          </p:pic>
          <p:pic>
            <p:nvPicPr>
              <p:cNvPr id="14" name="Picture 14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057400" y="1168400"/>
                <a:ext cx="9372600" cy="1905000"/>
              </a:xfrm>
              <a:prstGeom prst="rect">
                <a:avLst/>
              </a:prstGeom>
            </p:spPr>
          </p:pic>
          <p:sp>
            <p:nvSpPr>
              <p:cNvPr id="21" name="TextBox 21"/>
              <p:cNvSpPr txBox="1"/>
              <p:nvPr/>
            </p:nvSpPr>
            <p:spPr>
              <a:xfrm>
                <a:off x="2209800" y="1282700"/>
                <a:ext cx="4965700" cy="3556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altLang="en-US" sz="2000" b="1" i="0" u="none" strike="noStrike" dirty="0">
                    <a:solidFill>
                      <a:srgbClr val="0033CC"/>
                    </a:solidFill>
                    <a:ea typeface="Pretendard Regular"/>
                  </a:rPr>
                  <a:t>프로젝트 규모 확장에 따른 코드 중복 문제 해결</a:t>
                </a:r>
                <a:endParaRPr lang="ko-KR" sz="2000" b="1" i="0" u="none" strike="noStrike" dirty="0">
                  <a:solidFill>
                    <a:srgbClr val="0033CC"/>
                  </a:solidFill>
                  <a:ea typeface="Pretendard Regular"/>
                </a:endParaRPr>
              </a:p>
            </p:txBody>
          </p:sp>
          <p:sp>
            <p:nvSpPr>
              <p:cNvPr id="22" name="TextBox 22"/>
              <p:cNvSpPr txBox="1"/>
              <p:nvPr/>
            </p:nvSpPr>
            <p:spPr>
              <a:xfrm>
                <a:off x="2235200" y="1625600"/>
                <a:ext cx="149606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altLang="en-US" sz="150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프로젝트의 규모가 커짐에 따라 같은 작업을 하는 코드가 여러 파일들에 중복 존재 하는 문제가 있었</a:t>
                </a:r>
                <a:r>
                  <a:rPr lang="ko-KR" altLang="en-US" sz="1500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습니다</a:t>
                </a:r>
                <a:r>
                  <a:rPr lang="en-US" altLang="ko-KR" sz="1500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.</a:t>
                </a:r>
                <a:endParaRPr lang="en-US" sz="1500" i="0" u="none" strike="noStrike" dirty="0">
                  <a:solidFill>
                    <a:srgbClr val="000000"/>
                  </a:solidFill>
                  <a:latin typeface="Pretendard Regular" panose="020B0600000101010101" charset="-127"/>
                  <a:ea typeface="Pretendard Regular" panose="020B0600000101010101" charset="-127"/>
                </a:endParaRPr>
              </a:p>
            </p:txBody>
          </p:sp>
          <p:pic>
            <p:nvPicPr>
              <p:cNvPr id="43" name="Picture 43"/>
              <p:cNvPicPr>
                <a:picLocks noChangeAspect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774700" y="1600200"/>
                <a:ext cx="939800" cy="1028700"/>
              </a:xfrm>
              <a:prstGeom prst="rect">
                <a:avLst/>
              </a:prstGeom>
              <a:effectLst>
                <a:outerShdw blurRad="8811" dist="86824" dir="2700000">
                  <a:srgbClr val="000000">
                    <a:alpha val="50000"/>
                  </a:srgbClr>
                </a:outerShdw>
              </a:effectLst>
            </p:spPr>
          </p:pic>
        </p:grpSp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id="{707105DF-C2A1-5121-EAD5-79128B235CAC}"/>
                </a:ext>
              </a:extLst>
            </p:cNvPr>
            <p:cNvGrpSpPr/>
            <p:nvPr/>
          </p:nvGrpSpPr>
          <p:grpSpPr>
            <a:xfrm>
              <a:off x="2209800" y="2006600"/>
              <a:ext cx="8915400" cy="901700"/>
              <a:chOff x="2209800" y="2006600"/>
              <a:chExt cx="8915400" cy="901700"/>
            </a:xfrm>
          </p:grpSpPr>
          <p:pic>
            <p:nvPicPr>
              <p:cNvPr id="15" name="Picture 15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209800" y="2006600"/>
                <a:ext cx="8915400" cy="901700"/>
              </a:xfrm>
              <a:prstGeom prst="rect">
                <a:avLst/>
              </a:prstGeom>
            </p:spPr>
          </p:pic>
          <p:pic>
            <p:nvPicPr>
              <p:cNvPr id="20" name="Picture 20"/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374900" y="2057400"/>
                <a:ext cx="444500" cy="457200"/>
              </a:xfrm>
              <a:prstGeom prst="rect">
                <a:avLst/>
              </a:prstGeom>
            </p:spPr>
          </p:pic>
          <p:sp>
            <p:nvSpPr>
              <p:cNvPr id="23" name="TextBox 23"/>
              <p:cNvSpPr txBox="1"/>
              <p:nvPr/>
            </p:nvSpPr>
            <p:spPr>
              <a:xfrm>
                <a:off x="2908300" y="2146300"/>
                <a:ext cx="990600" cy="3556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sz="2000" b="0" i="0" u="none" strike="noStrike" dirty="0">
                    <a:solidFill>
                      <a:srgbClr val="358605"/>
                    </a:solidFill>
                    <a:ea typeface="Pretendard Regular"/>
                  </a:rPr>
                  <a:t>해결</a:t>
                </a:r>
                <a:r>
                  <a:rPr lang="en-US" sz="2000" b="0" i="0" u="none" strike="noStrike" dirty="0">
                    <a:solidFill>
                      <a:srgbClr val="358605"/>
                    </a:solidFill>
                    <a:latin typeface="Pretendard Regular"/>
                  </a:rPr>
                  <a:t> </a:t>
                </a:r>
                <a:r>
                  <a:rPr lang="ko-KR" sz="2000" b="0" i="0" u="none" strike="noStrike" dirty="0">
                    <a:solidFill>
                      <a:srgbClr val="358605"/>
                    </a:solidFill>
                    <a:ea typeface="Pretendard Regular"/>
                  </a:rPr>
                  <a:t>방안</a:t>
                </a:r>
              </a:p>
            </p:txBody>
          </p:sp>
          <p:sp>
            <p:nvSpPr>
              <p:cNvPr id="24" name="TextBox 24"/>
              <p:cNvSpPr txBox="1"/>
              <p:nvPr/>
            </p:nvSpPr>
            <p:spPr>
              <a:xfrm>
                <a:off x="2387600" y="2552700"/>
                <a:ext cx="8737600" cy="2413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altLang="en-US" sz="14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기능들을 </a:t>
                </a:r>
                <a:r>
                  <a:rPr lang="ko-KR" altLang="en-US" sz="1400" b="0" i="0" u="none" strike="noStrike" dirty="0" err="1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모듈화하여</a:t>
                </a:r>
                <a:r>
                  <a:rPr lang="ko-KR" altLang="en-US" sz="14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 특정 기능이 필요하면 </a:t>
                </a:r>
                <a:r>
                  <a:rPr lang="en-US" altLang="ko-KR" sz="14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utils </a:t>
                </a:r>
                <a:r>
                  <a:rPr lang="ko-KR" altLang="en-US" sz="14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경로의 파일에서 함수들을 </a:t>
                </a:r>
                <a:r>
                  <a:rPr lang="en-US" altLang="ko-KR" sz="14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import</a:t>
                </a:r>
                <a:r>
                  <a:rPr lang="ko-KR" altLang="en-US" sz="14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하여 사용하도록 하였습니다</a:t>
                </a:r>
                <a:r>
                  <a:rPr lang="en-US" altLang="ko-KR" sz="1400" b="0" i="0" u="none" strike="noStrike" dirty="0">
                    <a:solidFill>
                      <a:srgbClr val="00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.</a:t>
                </a:r>
                <a:endParaRPr lang="en-US" sz="1400" b="0" i="0" u="none" strike="noStrike" dirty="0">
                  <a:solidFill>
                    <a:srgbClr val="000000"/>
                  </a:solidFill>
                  <a:latin typeface="Pretendard Regular" panose="020B0600000101010101" charset="-127"/>
                  <a:ea typeface="Pretendard Regular" panose="020B0600000101010101" charset="-127"/>
                </a:endParaRPr>
              </a:p>
            </p:txBody>
          </p:sp>
        </p:grpSp>
      </p:grpSp>
      <p:pic>
        <p:nvPicPr>
          <p:cNvPr id="64" name="Picture 19">
            <a:extLst>
              <a:ext uri="{FF2B5EF4-FFF2-40B4-BE49-F238E27FC236}">
                <a16:creationId xmlns:a16="http://schemas.microsoft.com/office/drawing/2014/main" id="{FD41154E-2D6F-A05A-DFFC-90B90F9B49B6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1896090" y="2120900"/>
            <a:ext cx="5676900" cy="6743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0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67200" y="0"/>
            <a:ext cx="1320800" cy="1320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272000" y="419100"/>
            <a:ext cx="7747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000" b="1" i="0" u="none" strike="noStrike" dirty="0">
                <a:solidFill>
                  <a:srgbClr val="5B80EF"/>
                </a:solidFill>
                <a:latin typeface="Pretendard Black"/>
              </a:rPr>
              <a:t>12/23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723900"/>
            <a:ext cx="18288000" cy="95631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500" y="0"/>
            <a:ext cx="8026400" cy="21209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7100" y="622300"/>
            <a:ext cx="7467600" cy="101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8400" y="8166100"/>
            <a:ext cx="355600" cy="355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81100" y="9385300"/>
            <a:ext cx="330200" cy="3175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18700" y="8204200"/>
            <a:ext cx="431800" cy="2921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944100" y="9398000"/>
            <a:ext cx="330200" cy="330200"/>
          </a:xfrm>
          <a:prstGeom prst="rect">
            <a:avLst/>
          </a:prstGeom>
        </p:spPr>
      </p:pic>
      <p:grpSp>
        <p:nvGrpSpPr>
          <p:cNvPr id="88" name="그룹 87">
            <a:extLst>
              <a:ext uri="{FF2B5EF4-FFF2-40B4-BE49-F238E27FC236}">
                <a16:creationId xmlns:a16="http://schemas.microsoft.com/office/drawing/2014/main" id="{867E561D-454F-5B06-4824-9101085E68BB}"/>
              </a:ext>
            </a:extLst>
          </p:cNvPr>
          <p:cNvGrpSpPr/>
          <p:nvPr/>
        </p:nvGrpSpPr>
        <p:grpSpPr>
          <a:xfrm>
            <a:off x="749300" y="1206500"/>
            <a:ext cx="10096500" cy="5041900"/>
            <a:chOff x="749300" y="1206500"/>
            <a:chExt cx="10096500" cy="5041900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12">
              <a:alphaModFix amt="10000"/>
            </a:blip>
            <a:stretch>
              <a:fillRect/>
            </a:stretch>
          </p:blipFill>
          <p:spPr>
            <a:xfrm>
              <a:off x="749300" y="1206500"/>
              <a:ext cx="10096500" cy="5041900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1054100" y="1473200"/>
              <a:ext cx="4965700" cy="444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2500" b="1" i="0" u="none" strike="noStrike" dirty="0">
                  <a:solidFill>
                    <a:srgbClr val="000000"/>
                  </a:solidFill>
                  <a:latin typeface="Pretendard Regular"/>
                </a:rPr>
                <a:t>Docker </a:t>
              </a:r>
              <a:r>
                <a:rPr lang="ko-KR" sz="2500" b="1" i="0" u="none" strike="noStrike" dirty="0">
                  <a:solidFill>
                    <a:srgbClr val="000000"/>
                  </a:solidFill>
                  <a:ea typeface="Pretendard Regular"/>
                </a:rPr>
                <a:t>기반</a:t>
              </a:r>
              <a:r>
                <a:rPr lang="en-US" sz="25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en-US" sz="2500" b="1" i="0" u="none" strike="noStrike" dirty="0" err="1">
                  <a:solidFill>
                    <a:srgbClr val="000000"/>
                  </a:solidFill>
                  <a:latin typeface="Pretendard Regular"/>
                </a:rPr>
                <a:t>MLOps</a:t>
              </a:r>
              <a:r>
                <a:rPr lang="en-US" sz="25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2500" b="1" i="0" u="none" strike="noStrike" dirty="0">
                  <a:solidFill>
                    <a:srgbClr val="000000"/>
                  </a:solidFill>
                  <a:ea typeface="Pretendard Regular"/>
                </a:rPr>
                <a:t>파이프라인</a:t>
              </a:r>
              <a:r>
                <a:rPr lang="en-US" sz="25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2500" b="1" i="0" u="none" strike="noStrike" dirty="0">
                  <a:solidFill>
                    <a:srgbClr val="000000"/>
                  </a:solidFill>
                  <a:ea typeface="Pretendard Regular"/>
                </a:rPr>
                <a:t>구조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83524A49-0E95-8695-9914-9B8260F5F0BB}"/>
              </a:ext>
            </a:extLst>
          </p:cNvPr>
          <p:cNvGrpSpPr/>
          <p:nvPr/>
        </p:nvGrpSpPr>
        <p:grpSpPr>
          <a:xfrm>
            <a:off x="1066800" y="1981200"/>
            <a:ext cx="2857500" cy="863600"/>
            <a:chOff x="1066800" y="1981200"/>
            <a:chExt cx="2857500" cy="863600"/>
          </a:xfrm>
        </p:grpSpPr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13">
              <a:alphaModFix amt="60000"/>
            </a:blip>
            <a:stretch>
              <a:fillRect/>
            </a:stretch>
          </p:blipFill>
          <p:spPr>
            <a:xfrm>
              <a:off x="1066800" y="1981200"/>
              <a:ext cx="2857500" cy="863600"/>
            </a:xfrm>
            <a:prstGeom prst="rect">
              <a:avLst/>
            </a:prstGeom>
          </p:spPr>
        </p:pic>
        <p:sp>
          <p:nvSpPr>
            <p:cNvPr id="17" name="TextBox 17"/>
            <p:cNvSpPr txBox="1"/>
            <p:nvPr/>
          </p:nvSpPr>
          <p:spPr>
            <a:xfrm>
              <a:off x="1358900" y="2082800"/>
              <a:ext cx="2260600" cy="381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2100" b="1" i="0" u="none" strike="noStrike" dirty="0">
                  <a:solidFill>
                    <a:srgbClr val="FFFFFF"/>
                  </a:solidFill>
                  <a:ea typeface="Pretendard Regular"/>
                </a:rPr>
                <a:t>데이터</a:t>
              </a:r>
              <a:r>
                <a:rPr lang="en-US" sz="2100" b="1" i="0" u="none" strike="noStrike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2100" b="1" i="0" u="none" strike="noStrike" dirty="0">
                  <a:solidFill>
                    <a:srgbClr val="FFFFFF"/>
                  </a:solidFill>
                  <a:ea typeface="Pretendard Regular"/>
                </a:rPr>
                <a:t>수집</a:t>
              </a:r>
              <a:r>
                <a:rPr lang="en-US" sz="2100" b="1" i="0" u="none" strike="noStrike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2100" b="1" i="0" u="none" strike="noStrike" dirty="0">
                  <a:solidFill>
                    <a:srgbClr val="FFFFFF"/>
                  </a:solidFill>
                  <a:ea typeface="Pretendard Regular"/>
                </a:rPr>
                <a:t>컨테이너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676400" y="2463800"/>
              <a:ext cx="15367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1800" b="0" i="0" u="none" strike="noStrike" dirty="0">
                  <a:solidFill>
                    <a:srgbClr val="FFFFFF"/>
                  </a:solidFill>
                  <a:ea typeface="Pretendard Regular"/>
                </a:rPr>
                <a:t>센서</a:t>
              </a:r>
              <a:r>
                <a:rPr lang="en-US" sz="1800" b="0" i="0" u="none" strike="noStrike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FFFFFF"/>
                  </a:solidFill>
                  <a:ea typeface="Pretendard Regular"/>
                </a:rPr>
                <a:t>데이터</a:t>
              </a:r>
              <a:r>
                <a:rPr lang="en-US" sz="1800" b="0" i="0" u="none" strike="noStrike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FFFFFF"/>
                  </a:solidFill>
                  <a:ea typeface="Pretendard Regular"/>
                </a:rPr>
                <a:t>수집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4E9962B8-6862-1A4C-5BBA-06DBF742A183}"/>
              </a:ext>
            </a:extLst>
          </p:cNvPr>
          <p:cNvGrpSpPr/>
          <p:nvPr/>
        </p:nvGrpSpPr>
        <p:grpSpPr>
          <a:xfrm>
            <a:off x="4394200" y="1981200"/>
            <a:ext cx="2857500" cy="863600"/>
            <a:chOff x="4394200" y="1981200"/>
            <a:chExt cx="2857500" cy="863600"/>
          </a:xfrm>
        </p:grpSpPr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13">
              <a:alphaModFix amt="60000"/>
            </a:blip>
            <a:stretch>
              <a:fillRect/>
            </a:stretch>
          </p:blipFill>
          <p:spPr>
            <a:xfrm>
              <a:off x="4394200" y="1981200"/>
              <a:ext cx="2857500" cy="863600"/>
            </a:xfrm>
            <a:prstGeom prst="rect">
              <a:avLst/>
            </a:prstGeom>
          </p:spPr>
        </p:pic>
        <p:sp>
          <p:nvSpPr>
            <p:cNvPr id="21" name="TextBox 21"/>
            <p:cNvSpPr txBox="1"/>
            <p:nvPr/>
          </p:nvSpPr>
          <p:spPr>
            <a:xfrm>
              <a:off x="4800600" y="2082800"/>
              <a:ext cx="2032000" cy="381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2100" b="1" i="0" u="none" strike="noStrike" dirty="0">
                  <a:solidFill>
                    <a:srgbClr val="FFFFFF"/>
                  </a:solidFill>
                  <a:ea typeface="Pretendard Regular"/>
                </a:rPr>
                <a:t>모델</a:t>
              </a:r>
              <a:r>
                <a:rPr lang="en-US" sz="2100" b="1" i="0" u="none" strike="noStrike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2100" b="1" i="0" u="none" strike="noStrike" dirty="0">
                  <a:solidFill>
                    <a:srgbClr val="FFFFFF"/>
                  </a:solidFill>
                  <a:ea typeface="Pretendard Regular"/>
                </a:rPr>
                <a:t>학습</a:t>
              </a:r>
              <a:r>
                <a:rPr lang="en-US" sz="2100" b="1" i="0" u="none" strike="noStrike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2100" b="1" i="0" u="none" strike="noStrike" dirty="0">
                  <a:solidFill>
                    <a:srgbClr val="FFFFFF"/>
                  </a:solidFill>
                  <a:ea typeface="Pretendard Regular"/>
                </a:rPr>
                <a:t>컨테이너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4686300" y="2463800"/>
              <a:ext cx="22606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en-US" sz="1800" b="0" i="0" u="none" strike="noStrike" dirty="0" err="1">
                  <a:solidFill>
                    <a:srgbClr val="FFFFFF"/>
                  </a:solidFill>
                  <a:latin typeface="Pretendard Regular"/>
                </a:rPr>
                <a:t>PyTorch</a:t>
              </a:r>
              <a:r>
                <a:rPr lang="en-US" sz="1800" b="0" i="0" u="none" strike="noStrike" dirty="0">
                  <a:solidFill>
                    <a:srgbClr val="FFFFFF"/>
                  </a:solidFill>
                  <a:latin typeface="Pretendard Regular"/>
                </a:rPr>
                <a:t> / Scikit-learn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F59178C4-EB3F-9942-CC34-5631F266911D}"/>
              </a:ext>
            </a:extLst>
          </p:cNvPr>
          <p:cNvGrpSpPr/>
          <p:nvPr/>
        </p:nvGrpSpPr>
        <p:grpSpPr>
          <a:xfrm>
            <a:off x="7708900" y="1981200"/>
            <a:ext cx="2857500" cy="863600"/>
            <a:chOff x="7708900" y="1981200"/>
            <a:chExt cx="2857500" cy="863600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13">
              <a:alphaModFix amt="60000"/>
            </a:blip>
            <a:stretch>
              <a:fillRect/>
            </a:stretch>
          </p:blipFill>
          <p:spPr>
            <a:xfrm>
              <a:off x="7708900" y="1981200"/>
              <a:ext cx="2857500" cy="863600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8128000" y="2082800"/>
              <a:ext cx="2032000" cy="381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2100" b="1" i="0" u="none" strike="noStrike" dirty="0">
                  <a:solidFill>
                    <a:srgbClr val="FFFFFF"/>
                  </a:solidFill>
                  <a:ea typeface="Pretendard Regular"/>
                </a:rPr>
                <a:t>모델</a:t>
              </a:r>
              <a:r>
                <a:rPr lang="en-US" sz="2100" b="1" i="0" u="none" strike="noStrike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2100" b="1" i="0" u="none" strike="noStrike" dirty="0">
                  <a:solidFill>
                    <a:srgbClr val="FFFFFF"/>
                  </a:solidFill>
                  <a:ea typeface="Pretendard Regular"/>
                </a:rPr>
                <a:t>서빙</a:t>
              </a:r>
              <a:r>
                <a:rPr lang="en-US" sz="2100" b="1" i="0" u="none" strike="noStrike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2100" b="1" i="0" u="none" strike="noStrike" dirty="0">
                  <a:solidFill>
                    <a:srgbClr val="FFFFFF"/>
                  </a:solidFill>
                  <a:ea typeface="Pretendard Regular"/>
                </a:rPr>
                <a:t>컨테이너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8369300" y="2463800"/>
              <a:ext cx="15494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en-US" sz="1800" b="0" i="0" u="none" strike="noStrike" dirty="0" err="1">
                  <a:solidFill>
                    <a:srgbClr val="FFFFFF"/>
                  </a:solidFill>
                  <a:latin typeface="Pretendard Regular"/>
                </a:rPr>
                <a:t>FastAPI</a:t>
              </a:r>
              <a:r>
                <a:rPr lang="en-US" sz="1800" b="0" i="0" u="none" strike="noStrike" dirty="0">
                  <a:solidFill>
                    <a:srgbClr val="FFFFFF"/>
                  </a:solidFill>
                  <a:latin typeface="Pretendard Regular"/>
                </a:rPr>
                <a:t> / Flask</a:t>
              </a:r>
            </a:p>
          </p:txBody>
        </p: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0F7F240E-3A6D-193B-3CB3-6DB451A237A3}"/>
              </a:ext>
            </a:extLst>
          </p:cNvPr>
          <p:cNvGrpSpPr/>
          <p:nvPr/>
        </p:nvGrpSpPr>
        <p:grpSpPr>
          <a:xfrm>
            <a:off x="1066800" y="3390900"/>
            <a:ext cx="2857500" cy="863600"/>
            <a:chOff x="1066800" y="3390900"/>
            <a:chExt cx="2857500" cy="863600"/>
          </a:xfrm>
        </p:grpSpPr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13">
              <a:alphaModFix amt="75000"/>
            </a:blip>
            <a:stretch>
              <a:fillRect/>
            </a:stretch>
          </p:blipFill>
          <p:spPr>
            <a:xfrm>
              <a:off x="1066800" y="3390900"/>
              <a:ext cx="2857500" cy="863600"/>
            </a:xfrm>
            <a:prstGeom prst="rect">
              <a:avLst/>
            </a:prstGeom>
          </p:spPr>
        </p:pic>
        <p:sp>
          <p:nvSpPr>
            <p:cNvPr id="28" name="TextBox 28"/>
            <p:cNvSpPr txBox="1"/>
            <p:nvPr/>
          </p:nvSpPr>
          <p:spPr>
            <a:xfrm>
              <a:off x="1536700" y="3530600"/>
              <a:ext cx="1917700" cy="381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en-US" sz="2100" b="1" i="0" u="none" strike="noStrike" dirty="0" err="1">
                  <a:solidFill>
                    <a:srgbClr val="FFFFFF"/>
                  </a:solidFill>
                  <a:latin typeface="Pretendard Regular"/>
                </a:rPr>
                <a:t>MLflow</a:t>
              </a:r>
              <a:r>
                <a:rPr lang="en-US" sz="2100" b="1" i="0" u="none" strike="noStrike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2100" b="1" i="0" u="none" strike="noStrike" dirty="0">
                  <a:solidFill>
                    <a:srgbClr val="FFFFFF"/>
                  </a:solidFill>
                  <a:ea typeface="Pretendard Regular"/>
                </a:rPr>
                <a:t>컨테이너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2044700" y="3898900"/>
              <a:ext cx="8890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FFFFFF"/>
                  </a:solidFill>
                  <a:ea typeface="Pretendard Regular"/>
                </a:rPr>
                <a:t>실험</a:t>
              </a:r>
              <a:r>
                <a:rPr lang="en-US" sz="1800" b="0" i="0" u="none" strike="noStrike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FFFFFF"/>
                  </a:solidFill>
                  <a:ea typeface="Pretendard Regular"/>
                </a:rPr>
                <a:t>추적</a:t>
              </a:r>
            </a:p>
          </p:txBody>
        </p: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CEF54E67-06C3-BD2B-E435-B170BBA61F7C}"/>
              </a:ext>
            </a:extLst>
          </p:cNvPr>
          <p:cNvGrpSpPr/>
          <p:nvPr/>
        </p:nvGrpSpPr>
        <p:grpSpPr>
          <a:xfrm>
            <a:off x="4394200" y="3390900"/>
            <a:ext cx="2857500" cy="863600"/>
            <a:chOff x="4394200" y="3390900"/>
            <a:chExt cx="2857500" cy="863600"/>
          </a:xfrm>
        </p:grpSpPr>
        <p:pic>
          <p:nvPicPr>
            <p:cNvPr id="30" name="Picture 30"/>
            <p:cNvPicPr>
              <a:picLocks noChangeAspect="1"/>
            </p:cNvPicPr>
            <p:nvPr/>
          </p:nvPicPr>
          <p:blipFill>
            <a:blip r:embed="rId13">
              <a:alphaModFix amt="90000"/>
            </a:blip>
            <a:stretch>
              <a:fillRect/>
            </a:stretch>
          </p:blipFill>
          <p:spPr>
            <a:xfrm>
              <a:off x="4394200" y="3390900"/>
              <a:ext cx="2857500" cy="863600"/>
            </a:xfrm>
            <a:prstGeom prst="rect">
              <a:avLst/>
            </a:prstGeom>
          </p:spPr>
        </p:pic>
        <p:sp>
          <p:nvSpPr>
            <p:cNvPr id="31" name="TextBox 31"/>
            <p:cNvSpPr txBox="1"/>
            <p:nvPr/>
          </p:nvSpPr>
          <p:spPr>
            <a:xfrm>
              <a:off x="4876800" y="3530600"/>
              <a:ext cx="1866900" cy="381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en-US" sz="2100" b="1" i="0" u="none" strike="noStrike" dirty="0">
                  <a:solidFill>
                    <a:srgbClr val="FFFFFF"/>
                  </a:solidFill>
                  <a:latin typeface="Pretendard Regular"/>
                </a:rPr>
                <a:t>Airflow </a:t>
              </a:r>
              <a:r>
                <a:rPr lang="ko-KR" sz="2100" b="1" i="0" u="none" strike="noStrike" dirty="0">
                  <a:solidFill>
                    <a:srgbClr val="FFFFFF"/>
                  </a:solidFill>
                  <a:ea typeface="Pretendard Regular"/>
                </a:rPr>
                <a:t>컨테이너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4470400" y="3898900"/>
              <a:ext cx="26924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1800" b="0" i="0" u="none" strike="noStrike" dirty="0">
                  <a:solidFill>
                    <a:srgbClr val="FFFFFF"/>
                  </a:solidFill>
                  <a:ea typeface="Pretendard Regular"/>
                </a:rPr>
                <a:t>워크플로우</a:t>
              </a:r>
              <a:r>
                <a:rPr lang="en-US" sz="1800" b="0" i="0" u="none" strike="noStrike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FFFFFF"/>
                  </a:solidFill>
                  <a:ea typeface="Pretendard Regular"/>
                </a:rPr>
                <a:t>오케스트레이션</a:t>
              </a:r>
            </a:p>
          </p:txBody>
        </p:sp>
      </p:grpSp>
      <p:pic>
        <p:nvPicPr>
          <p:cNvPr id="35" name="Picture 35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rot="5400000">
            <a:off x="5511800" y="4419600"/>
            <a:ext cx="571500" cy="571500"/>
          </a:xfrm>
          <a:prstGeom prst="rect">
            <a:avLst/>
          </a:prstGeom>
        </p:spPr>
      </p:pic>
      <p:grpSp>
        <p:nvGrpSpPr>
          <p:cNvPr id="92" name="그룹 91">
            <a:extLst>
              <a:ext uri="{FF2B5EF4-FFF2-40B4-BE49-F238E27FC236}">
                <a16:creationId xmlns:a16="http://schemas.microsoft.com/office/drawing/2014/main" id="{4C53551C-6FE5-C3A0-96F6-1C776F9F5561}"/>
              </a:ext>
            </a:extLst>
          </p:cNvPr>
          <p:cNvGrpSpPr/>
          <p:nvPr/>
        </p:nvGrpSpPr>
        <p:grpSpPr>
          <a:xfrm>
            <a:off x="7708900" y="3390900"/>
            <a:ext cx="2857500" cy="863600"/>
            <a:chOff x="7708900" y="3390900"/>
            <a:chExt cx="2857500" cy="863600"/>
          </a:xfrm>
        </p:grpSpPr>
        <p:pic>
          <p:nvPicPr>
            <p:cNvPr id="33" name="Picture 33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708900" y="3390900"/>
              <a:ext cx="2857500" cy="863600"/>
            </a:xfrm>
            <a:prstGeom prst="rect">
              <a:avLst/>
            </a:prstGeom>
          </p:spPr>
        </p:pic>
        <p:sp>
          <p:nvSpPr>
            <p:cNvPr id="37" name="TextBox 37"/>
            <p:cNvSpPr txBox="1"/>
            <p:nvPr/>
          </p:nvSpPr>
          <p:spPr>
            <a:xfrm>
              <a:off x="8166100" y="3530600"/>
              <a:ext cx="1968500" cy="381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2100" b="1" i="0" u="none" strike="noStrike" dirty="0">
                  <a:solidFill>
                    <a:srgbClr val="FFFFFF"/>
                  </a:solidFill>
                  <a:ea typeface="Pretendard Regular"/>
                </a:rPr>
                <a:t>모니터링</a:t>
              </a:r>
              <a:r>
                <a:rPr lang="en-US" sz="2100" b="1" i="0" u="none" strike="noStrike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2100" b="1" i="0" u="none" strike="noStrike" dirty="0">
                  <a:solidFill>
                    <a:srgbClr val="FFFFFF"/>
                  </a:solidFill>
                  <a:ea typeface="Pretendard Regular"/>
                </a:rPr>
                <a:t>컨테이너</a:t>
              </a: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7797800" y="3898900"/>
              <a:ext cx="26924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en-US" sz="1800" b="0" i="0" u="none" strike="noStrike" dirty="0">
                  <a:solidFill>
                    <a:srgbClr val="FFFFFF"/>
                  </a:solidFill>
                  <a:latin typeface="Pretendard Regular"/>
                </a:rPr>
                <a:t>Prometheus / Grafana</a:t>
              </a: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377C2AA6-6027-DCD7-6FB0-9AC89712A8F0}"/>
              </a:ext>
            </a:extLst>
          </p:cNvPr>
          <p:cNvGrpSpPr/>
          <p:nvPr/>
        </p:nvGrpSpPr>
        <p:grpSpPr>
          <a:xfrm>
            <a:off x="1066800" y="5143500"/>
            <a:ext cx="9512300" cy="863600"/>
            <a:chOff x="1066800" y="5143500"/>
            <a:chExt cx="9512300" cy="863600"/>
          </a:xfrm>
        </p:grpSpPr>
        <p:pic>
          <p:nvPicPr>
            <p:cNvPr id="34" name="Picture 34"/>
            <p:cNvPicPr>
              <a:picLocks noChangeAspect="1"/>
            </p:cNvPicPr>
            <p:nvPr/>
          </p:nvPicPr>
          <p:blipFill>
            <a:blip r:embed="rId15">
              <a:alphaModFix amt="59000"/>
            </a:blip>
            <a:stretch>
              <a:fillRect/>
            </a:stretch>
          </p:blipFill>
          <p:spPr>
            <a:xfrm>
              <a:off x="1066800" y="5143500"/>
              <a:ext cx="9512300" cy="863600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4445000" y="5207000"/>
              <a:ext cx="2743200" cy="381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2100" b="1" i="0" u="none" strike="noStrike" dirty="0">
                  <a:solidFill>
                    <a:srgbClr val="0033CC">
                      <a:alpha val="70196"/>
                    </a:srgbClr>
                  </a:solidFill>
                  <a:ea typeface="Pretendard Regular"/>
                </a:rPr>
                <a:t>공유</a:t>
              </a:r>
              <a:r>
                <a:rPr lang="en-US" sz="2100" b="1" i="0" u="none" strike="noStrike" dirty="0">
                  <a:solidFill>
                    <a:srgbClr val="0033CC">
                      <a:alpha val="70196"/>
                    </a:srgbClr>
                  </a:solidFill>
                  <a:latin typeface="Pretendard Regular"/>
                </a:rPr>
                <a:t> </a:t>
              </a:r>
              <a:r>
                <a:rPr lang="ko-KR" sz="2100" b="1" i="0" u="none" strike="noStrike" dirty="0">
                  <a:solidFill>
                    <a:srgbClr val="0033CC">
                      <a:alpha val="70196"/>
                    </a:srgbClr>
                  </a:solidFill>
                  <a:ea typeface="Pretendard Regular"/>
                </a:rPr>
                <a:t>볼륨</a:t>
              </a:r>
              <a:r>
                <a:rPr lang="en-US" sz="2100" b="1" i="0" u="none" strike="noStrike" dirty="0">
                  <a:solidFill>
                    <a:srgbClr val="0033CC">
                      <a:alpha val="70196"/>
                    </a:srgbClr>
                  </a:solidFill>
                  <a:latin typeface="Pretendard Regular"/>
                </a:rPr>
                <a:t> (</a:t>
              </a:r>
              <a:r>
                <a:rPr lang="ko-KR" sz="2100" b="1" i="0" u="none" strike="noStrike" dirty="0">
                  <a:solidFill>
                    <a:srgbClr val="0033CC">
                      <a:alpha val="70196"/>
                    </a:srgbClr>
                  </a:solidFill>
                  <a:ea typeface="Pretendard Regular"/>
                </a:rPr>
                <a:t>데이터</a:t>
              </a:r>
              <a:r>
                <a:rPr lang="en-US" sz="2100" b="1" i="0" u="none" strike="noStrike" dirty="0">
                  <a:solidFill>
                    <a:srgbClr val="0033CC">
                      <a:alpha val="70196"/>
                    </a:srgbClr>
                  </a:solidFill>
                  <a:latin typeface="Pretendard Regular"/>
                </a:rPr>
                <a:t> &amp; </a:t>
              </a:r>
              <a:r>
                <a:rPr lang="ko-KR" sz="2100" b="1" i="0" u="none" strike="noStrike" dirty="0">
                  <a:solidFill>
                    <a:srgbClr val="0033CC">
                      <a:alpha val="70196"/>
                    </a:srgbClr>
                  </a:solidFill>
                  <a:ea typeface="Pretendard Regular"/>
                </a:rPr>
                <a:t>모델</a:t>
              </a:r>
              <a:r>
                <a:rPr lang="en-US" sz="2100" b="1" i="0" u="none" strike="noStrike" dirty="0">
                  <a:solidFill>
                    <a:srgbClr val="0033CC">
                      <a:alpha val="70196"/>
                    </a:srgbClr>
                  </a:solidFill>
                  <a:latin typeface="Pretendard Regular"/>
                </a:rPr>
                <a:t>)</a:t>
              </a:r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3594100" y="5588000"/>
              <a:ext cx="44577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0033CC">
                      <a:alpha val="70196"/>
                    </a:srgbClr>
                  </a:solidFill>
                  <a:ea typeface="Pretendard Regular"/>
                </a:rPr>
                <a:t>데이터베이스</a:t>
              </a:r>
              <a:r>
                <a:rPr lang="en-US" sz="1800" b="0" i="0" u="none" strike="noStrike">
                  <a:solidFill>
                    <a:srgbClr val="0033CC">
                      <a:alpha val="70196"/>
                    </a:srgbClr>
                  </a:solidFill>
                  <a:latin typeface="Pretendard Regular"/>
                </a:rPr>
                <a:t> / </a:t>
              </a:r>
              <a:r>
                <a:rPr lang="ko-KR" sz="1800" b="0" i="0" u="none" strike="noStrike">
                  <a:solidFill>
                    <a:srgbClr val="0033CC">
                      <a:alpha val="70196"/>
                    </a:srgbClr>
                  </a:solidFill>
                  <a:ea typeface="Pretendard Regular"/>
                </a:rPr>
                <a:t>파일</a:t>
              </a:r>
              <a:r>
                <a:rPr lang="en-US" sz="1800" b="0" i="0" u="none" strike="noStrike">
                  <a:solidFill>
                    <a:srgbClr val="0033CC">
                      <a:alpha val="70196"/>
                    </a:srgbClr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33CC">
                      <a:alpha val="70196"/>
                    </a:srgbClr>
                  </a:solidFill>
                  <a:ea typeface="Pretendard Regular"/>
                </a:rPr>
                <a:t>스토리지</a:t>
              </a:r>
              <a:r>
                <a:rPr lang="en-US" sz="1800" b="0" i="0" u="none" strike="noStrike">
                  <a:solidFill>
                    <a:srgbClr val="0033CC">
                      <a:alpha val="70196"/>
                    </a:srgbClr>
                  </a:solidFill>
                  <a:latin typeface="Pretendard Regular"/>
                </a:rPr>
                <a:t> / </a:t>
              </a:r>
              <a:r>
                <a:rPr lang="ko-KR" sz="1800" b="0" i="0" u="none" strike="noStrike">
                  <a:solidFill>
                    <a:srgbClr val="0033CC">
                      <a:alpha val="70196"/>
                    </a:srgbClr>
                  </a:solidFill>
                  <a:ea typeface="Pretendard Regular"/>
                </a:rPr>
                <a:t>모델</a:t>
              </a:r>
              <a:r>
                <a:rPr lang="en-US" sz="1800" b="0" i="0" u="none" strike="noStrike">
                  <a:solidFill>
                    <a:srgbClr val="0033CC">
                      <a:alpha val="70196"/>
                    </a:srgbClr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33CC">
                      <a:alpha val="70196"/>
                    </a:srgbClr>
                  </a:solidFill>
                  <a:ea typeface="Pretendard Regular"/>
                </a:rPr>
                <a:t>아티팩트</a:t>
              </a:r>
            </a:p>
          </p:txBody>
        </p:sp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ED6B9B75-073A-DD04-0FCF-0B7B6F0F1827}"/>
              </a:ext>
            </a:extLst>
          </p:cNvPr>
          <p:cNvGrpSpPr/>
          <p:nvPr/>
        </p:nvGrpSpPr>
        <p:grpSpPr>
          <a:xfrm>
            <a:off x="11125200" y="1206500"/>
            <a:ext cx="6731000" cy="1524000"/>
            <a:chOff x="11125200" y="1206500"/>
            <a:chExt cx="6731000" cy="1524000"/>
          </a:xfrm>
        </p:grpSpPr>
        <p:pic>
          <p:nvPicPr>
            <p:cNvPr id="36" name="Picture 36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1125200" y="1206500"/>
              <a:ext cx="6731000" cy="1524000"/>
            </a:xfrm>
            <a:prstGeom prst="rect">
              <a:avLst/>
            </a:prstGeom>
          </p:spPr>
        </p:pic>
        <p:pic>
          <p:nvPicPr>
            <p:cNvPr id="40" name="Picture 40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11328400" y="1358900"/>
              <a:ext cx="482600" cy="482600"/>
            </a:xfrm>
            <a:prstGeom prst="rect">
              <a:avLst/>
            </a:prstGeom>
          </p:spPr>
        </p:pic>
        <p:pic>
          <p:nvPicPr>
            <p:cNvPr id="41" name="Picture 41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1404600" y="1435100"/>
              <a:ext cx="330200" cy="330200"/>
            </a:xfrm>
            <a:prstGeom prst="rect">
              <a:avLst/>
            </a:prstGeom>
          </p:spPr>
        </p:pic>
        <p:sp>
          <p:nvSpPr>
            <p:cNvPr id="46" name="TextBox 46"/>
            <p:cNvSpPr txBox="1"/>
            <p:nvPr/>
          </p:nvSpPr>
          <p:spPr>
            <a:xfrm>
              <a:off x="11925300" y="1371600"/>
              <a:ext cx="2628900" cy="444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2500" b="1" i="0" u="none" strike="noStrike">
                  <a:solidFill>
                    <a:srgbClr val="0033CC"/>
                  </a:solidFill>
                  <a:latin typeface="Pretendard Regular"/>
                </a:rPr>
                <a:t>Docker </a:t>
              </a:r>
              <a:r>
                <a:rPr lang="ko-KR" sz="2500" b="1" i="0" u="none" strike="noStrike">
                  <a:solidFill>
                    <a:srgbClr val="0033CC"/>
                  </a:solidFill>
                  <a:ea typeface="Pretendard Regular"/>
                </a:rPr>
                <a:t>컨테이너화</a:t>
              </a:r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11328400" y="1905000"/>
              <a:ext cx="6451600" cy="673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MLOps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파이프라인의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각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구성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요소를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컨테이너화하여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환경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일관성을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 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확보하고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 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배포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및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확장을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용이하게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합니다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. </a:t>
              </a:r>
            </a:p>
            <a:p>
              <a:pPr lvl="0" algn="l">
                <a:lnSpc>
                  <a:spcPct val="99600"/>
                </a:lnSpc>
              </a:pP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데이터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수집부터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모델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서빙까지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독립적으로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관리할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수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있습니다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.</a:t>
              </a:r>
            </a:p>
          </p:txBody>
        </p:sp>
      </p:grpSp>
      <p:grpSp>
        <p:nvGrpSpPr>
          <p:cNvPr id="97" name="그룹 96">
            <a:extLst>
              <a:ext uri="{FF2B5EF4-FFF2-40B4-BE49-F238E27FC236}">
                <a16:creationId xmlns:a16="http://schemas.microsoft.com/office/drawing/2014/main" id="{51943956-A071-5B4C-6458-FCA016A366BD}"/>
              </a:ext>
            </a:extLst>
          </p:cNvPr>
          <p:cNvGrpSpPr/>
          <p:nvPr/>
        </p:nvGrpSpPr>
        <p:grpSpPr>
          <a:xfrm>
            <a:off x="11125200" y="2959100"/>
            <a:ext cx="6731000" cy="1524000"/>
            <a:chOff x="11125200" y="2959100"/>
            <a:chExt cx="6731000" cy="1524000"/>
          </a:xfrm>
        </p:grpSpPr>
        <p:pic>
          <p:nvPicPr>
            <p:cNvPr id="38" name="Picture 38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1125200" y="2959100"/>
              <a:ext cx="6731000" cy="1524000"/>
            </a:xfrm>
            <a:prstGeom prst="rect">
              <a:avLst/>
            </a:prstGeom>
          </p:spPr>
        </p:pic>
        <p:pic>
          <p:nvPicPr>
            <p:cNvPr id="42" name="Picture 42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11328400" y="3086100"/>
              <a:ext cx="482600" cy="482600"/>
            </a:xfrm>
            <a:prstGeom prst="rect">
              <a:avLst/>
            </a:prstGeom>
          </p:spPr>
        </p:pic>
        <p:pic>
          <p:nvPicPr>
            <p:cNvPr id="48" name="Picture 48"/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11417300" y="3175000"/>
              <a:ext cx="304800" cy="304800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11925300" y="3124200"/>
              <a:ext cx="2628900" cy="444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2500" b="1" i="0" u="none" strike="noStrike" dirty="0" err="1">
                  <a:solidFill>
                    <a:srgbClr val="0033CC"/>
                  </a:solidFill>
                  <a:latin typeface="Pretendard Regular"/>
                </a:rPr>
                <a:t>MLflow</a:t>
              </a:r>
              <a:r>
                <a:rPr lang="en-US" sz="25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500" b="1" i="0" u="none" strike="noStrike" dirty="0">
                  <a:solidFill>
                    <a:srgbClr val="0033CC"/>
                  </a:solidFill>
                  <a:ea typeface="Pretendard Regular"/>
                </a:rPr>
                <a:t>모델</a:t>
              </a:r>
              <a:r>
                <a:rPr lang="en-US" sz="25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500" b="1" i="0" u="none" strike="noStrike" dirty="0">
                  <a:solidFill>
                    <a:srgbClr val="0033CC"/>
                  </a:solidFill>
                  <a:ea typeface="Pretendard Regular"/>
                </a:rPr>
                <a:t>관리</a:t>
              </a:r>
            </a:p>
          </p:txBody>
        </p:sp>
        <p:sp>
          <p:nvSpPr>
            <p:cNvPr id="51" name="TextBox 51"/>
            <p:cNvSpPr txBox="1"/>
            <p:nvPr/>
          </p:nvSpPr>
          <p:spPr>
            <a:xfrm>
              <a:off x="11328400" y="3822700"/>
              <a:ext cx="6375400" cy="4699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MLflow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를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통해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실험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추적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,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모델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버전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관리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,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매개변수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기록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,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결과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비교를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수행합니다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. </a:t>
              </a:r>
            </a:p>
            <a:p>
              <a:pPr lvl="0" algn="l">
                <a:lnSpc>
                  <a:spcPct val="99600"/>
                </a:lnSpc>
              </a:pP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최적의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모델을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자동으로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선택하고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관리하여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품질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예측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정확도를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향상시킵니다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.</a:t>
              </a: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21461F0B-81F4-B805-5AED-FEC3FB97554E}"/>
              </a:ext>
            </a:extLst>
          </p:cNvPr>
          <p:cNvGrpSpPr/>
          <p:nvPr/>
        </p:nvGrpSpPr>
        <p:grpSpPr>
          <a:xfrm>
            <a:off x="11137900" y="4711700"/>
            <a:ext cx="6731000" cy="1524000"/>
            <a:chOff x="11137900" y="4711700"/>
            <a:chExt cx="6731000" cy="1524000"/>
          </a:xfrm>
        </p:grpSpPr>
        <p:pic>
          <p:nvPicPr>
            <p:cNvPr id="39" name="Picture 39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1137900" y="4711700"/>
              <a:ext cx="6731000" cy="1524000"/>
            </a:xfrm>
            <a:prstGeom prst="rect">
              <a:avLst/>
            </a:prstGeom>
          </p:spPr>
        </p:pic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11328400" y="4762500"/>
              <a:ext cx="482600" cy="482600"/>
            </a:xfrm>
            <a:prstGeom prst="rect">
              <a:avLst/>
            </a:prstGeom>
          </p:spPr>
        </p:pic>
        <p:pic>
          <p:nvPicPr>
            <p:cNvPr id="52" name="Picture 52"/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11391900" y="4838700"/>
              <a:ext cx="342900" cy="317500"/>
            </a:xfrm>
            <a:prstGeom prst="rect">
              <a:avLst/>
            </a:prstGeom>
          </p:spPr>
        </p:pic>
        <p:sp>
          <p:nvSpPr>
            <p:cNvPr id="65" name="TextBox 65"/>
            <p:cNvSpPr txBox="1"/>
            <p:nvPr/>
          </p:nvSpPr>
          <p:spPr>
            <a:xfrm>
              <a:off x="11925300" y="4800600"/>
              <a:ext cx="3632200" cy="444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2500" b="1" i="0" u="none" strike="noStrike" dirty="0">
                  <a:solidFill>
                    <a:srgbClr val="0033CC"/>
                  </a:solidFill>
                  <a:latin typeface="Pretendard Regular"/>
                </a:rPr>
                <a:t>Airflow </a:t>
              </a:r>
              <a:r>
                <a:rPr lang="ko-KR" sz="2500" b="1" i="0" u="none" strike="noStrike" dirty="0">
                  <a:solidFill>
                    <a:srgbClr val="0033CC"/>
                  </a:solidFill>
                  <a:ea typeface="Pretendard Regular"/>
                </a:rPr>
                <a:t>워크플로우</a:t>
              </a:r>
              <a:r>
                <a:rPr lang="en-US" sz="25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500" b="1" i="0" u="none" strike="noStrike" dirty="0">
                  <a:solidFill>
                    <a:srgbClr val="0033CC"/>
                  </a:solidFill>
                  <a:ea typeface="Pretendard Regular"/>
                </a:rPr>
                <a:t>자동화</a:t>
              </a:r>
            </a:p>
          </p:txBody>
        </p:sp>
        <p:sp>
          <p:nvSpPr>
            <p:cNvPr id="66" name="TextBox 66"/>
            <p:cNvSpPr txBox="1"/>
            <p:nvPr/>
          </p:nvSpPr>
          <p:spPr>
            <a:xfrm>
              <a:off x="11341100" y="5397500"/>
              <a:ext cx="6375400" cy="673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Apache Airflow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를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사용하여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데이터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수집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,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전처리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,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모델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학습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,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평가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,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배포의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전체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워크플로우를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자동화합니다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. </a:t>
              </a:r>
            </a:p>
            <a:p>
              <a:pPr lvl="0" algn="l">
                <a:lnSpc>
                  <a:spcPct val="99600"/>
                </a:lnSpc>
              </a:pP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DAG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구조로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작업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의존성을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관리하고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404040"/>
                  </a:solidFill>
                  <a:ea typeface="Pretendard Regular"/>
                </a:rPr>
                <a:t>스케줄링합니다</a:t>
              </a:r>
              <a:r>
                <a:rPr lang="en-US" sz="1400" b="0" i="0" u="none" strike="noStrike">
                  <a:solidFill>
                    <a:srgbClr val="404040"/>
                  </a:solidFill>
                  <a:latin typeface="Pretendard Regular"/>
                </a:rPr>
                <a:t>.</a:t>
              </a:r>
            </a:p>
          </p:txBody>
        </p:sp>
      </p:grp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394D1AA3-F161-6AF6-9ED1-5A366BC3852E}"/>
              </a:ext>
            </a:extLst>
          </p:cNvPr>
          <p:cNvGrpSpPr/>
          <p:nvPr/>
        </p:nvGrpSpPr>
        <p:grpSpPr>
          <a:xfrm>
            <a:off x="660400" y="6438900"/>
            <a:ext cx="5524500" cy="1714500"/>
            <a:chOff x="660400" y="6438900"/>
            <a:chExt cx="5524500" cy="1714500"/>
          </a:xfrm>
        </p:grpSpPr>
        <p:pic>
          <p:nvPicPr>
            <p:cNvPr id="53" name="Picture 53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660400" y="6438900"/>
              <a:ext cx="5524500" cy="1714500"/>
            </a:xfrm>
            <a:prstGeom prst="rect">
              <a:avLst/>
            </a:prstGeom>
          </p:spPr>
        </p:pic>
        <p:pic>
          <p:nvPicPr>
            <p:cNvPr id="59" name="Picture 59"/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3086100" y="6578600"/>
              <a:ext cx="685800" cy="685800"/>
            </a:xfrm>
            <a:prstGeom prst="rect">
              <a:avLst/>
            </a:prstGeom>
            <a:effectLst>
              <a:outerShdw blurRad="4603" dist="62755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67" name="TextBox 67"/>
            <p:cNvSpPr txBox="1"/>
            <p:nvPr/>
          </p:nvSpPr>
          <p:spPr>
            <a:xfrm>
              <a:off x="2374900" y="7264400"/>
              <a:ext cx="2095500" cy="381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2100" b="1" i="0" u="none" strike="noStrike" dirty="0">
                  <a:solidFill>
                    <a:srgbClr val="0033CC"/>
                  </a:solidFill>
                  <a:ea typeface="Pretendard Regular"/>
                </a:rPr>
                <a:t>지속적</a:t>
              </a:r>
              <a:r>
                <a:rPr lang="en-US" sz="21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100" b="1" i="0" u="none" strike="noStrike" dirty="0">
                  <a:solidFill>
                    <a:srgbClr val="0033CC"/>
                  </a:solidFill>
                  <a:ea typeface="Pretendard Regular"/>
                </a:rPr>
                <a:t>통합</a:t>
              </a:r>
              <a:r>
                <a:rPr lang="en-US" sz="21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100" b="1" i="0" u="none" strike="noStrike" dirty="0">
                  <a:solidFill>
                    <a:srgbClr val="0033CC"/>
                  </a:solidFill>
                  <a:ea typeface="Pretendard Regular"/>
                </a:rPr>
                <a:t>및</a:t>
              </a:r>
              <a:r>
                <a:rPr lang="en-US" sz="21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100" b="1" i="0" u="none" strike="noStrike" dirty="0">
                  <a:solidFill>
                    <a:srgbClr val="0033CC"/>
                  </a:solidFill>
                  <a:ea typeface="Pretendard Regular"/>
                </a:rPr>
                <a:t>배포</a:t>
              </a:r>
            </a:p>
          </p:txBody>
        </p:sp>
        <p:sp>
          <p:nvSpPr>
            <p:cNvPr id="68" name="TextBox 68"/>
            <p:cNvSpPr txBox="1"/>
            <p:nvPr/>
          </p:nvSpPr>
          <p:spPr>
            <a:xfrm>
              <a:off x="901700" y="7721600"/>
              <a:ext cx="50419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모델</a:t>
              </a:r>
              <a:r>
                <a:rPr lang="en-US" sz="1800" b="0" i="0" u="none" strike="noStrike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개발부터</a:t>
              </a:r>
              <a:r>
                <a:rPr lang="en-US" sz="1800" b="0" i="0" u="none" strike="noStrike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배포까지</a:t>
              </a:r>
              <a:r>
                <a:rPr lang="en-US" sz="1800" b="0" i="0" u="none" strike="noStrike">
                  <a:solidFill>
                    <a:srgbClr val="000001"/>
                  </a:solidFill>
                  <a:latin typeface="Pretendard Regular"/>
                </a:rPr>
                <a:t> CI/CD </a:t>
              </a: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파이프라인으로</a:t>
              </a:r>
              <a:r>
                <a:rPr lang="en-US" sz="1800" b="0" i="0" u="none" strike="noStrike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자동화</a:t>
              </a:r>
            </a:p>
          </p:txBody>
        </p:sp>
      </p:grpSp>
      <p:grpSp>
        <p:nvGrpSpPr>
          <p:cNvPr id="100" name="그룹 99">
            <a:extLst>
              <a:ext uri="{FF2B5EF4-FFF2-40B4-BE49-F238E27FC236}">
                <a16:creationId xmlns:a16="http://schemas.microsoft.com/office/drawing/2014/main" id="{F185C55B-E862-8D80-E032-59F37E908243}"/>
              </a:ext>
            </a:extLst>
          </p:cNvPr>
          <p:cNvGrpSpPr/>
          <p:nvPr/>
        </p:nvGrpSpPr>
        <p:grpSpPr>
          <a:xfrm>
            <a:off x="6464300" y="6438900"/>
            <a:ext cx="5524500" cy="1714500"/>
            <a:chOff x="6464300" y="6438900"/>
            <a:chExt cx="5524500" cy="1714500"/>
          </a:xfrm>
        </p:grpSpPr>
        <p:pic>
          <p:nvPicPr>
            <p:cNvPr id="55" name="Picture 55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6464300" y="6438900"/>
              <a:ext cx="5524500" cy="1714500"/>
            </a:xfrm>
            <a:prstGeom prst="rect">
              <a:avLst/>
            </a:prstGeom>
          </p:spPr>
        </p:pic>
        <p:pic>
          <p:nvPicPr>
            <p:cNvPr id="60" name="Picture 60"/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8940800" y="6642100"/>
              <a:ext cx="571500" cy="609600"/>
            </a:xfrm>
            <a:prstGeom prst="rect">
              <a:avLst/>
            </a:prstGeom>
            <a:effectLst>
              <a:outerShdw blurRad="3205" dist="52365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69" name="TextBox 69"/>
            <p:cNvSpPr txBox="1"/>
            <p:nvPr/>
          </p:nvSpPr>
          <p:spPr>
            <a:xfrm>
              <a:off x="8521700" y="7315200"/>
              <a:ext cx="1562100" cy="381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2100" b="1" i="0" u="none" strike="noStrike" dirty="0">
                  <a:solidFill>
                    <a:srgbClr val="0033CC"/>
                  </a:solidFill>
                  <a:ea typeface="Pretendard Regular"/>
                </a:rPr>
                <a:t>모델</a:t>
              </a:r>
              <a:r>
                <a:rPr lang="en-US" sz="21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100" b="1" i="0" u="none" strike="noStrike" dirty="0">
                  <a:solidFill>
                    <a:srgbClr val="0033CC"/>
                  </a:solidFill>
                  <a:ea typeface="Pretendard Regular"/>
                </a:rPr>
                <a:t>버전</a:t>
              </a:r>
              <a:r>
                <a:rPr lang="en-US" sz="21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100" b="1" i="0" u="none" strike="noStrike" dirty="0">
                  <a:solidFill>
                    <a:srgbClr val="0033CC"/>
                  </a:solidFill>
                  <a:ea typeface="Pretendard Regular"/>
                </a:rPr>
                <a:t>관리</a:t>
              </a:r>
            </a:p>
          </p:txBody>
        </p:sp>
        <p:sp>
          <p:nvSpPr>
            <p:cNvPr id="70" name="TextBox 70"/>
            <p:cNvSpPr txBox="1"/>
            <p:nvPr/>
          </p:nvSpPr>
          <p:spPr>
            <a:xfrm>
              <a:off x="6794500" y="7772400"/>
              <a:ext cx="50419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모델</a:t>
              </a:r>
              <a:r>
                <a:rPr lang="en-US" sz="1800" b="0" i="0" u="none" strike="noStrike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버전별</a:t>
              </a:r>
              <a:r>
                <a:rPr lang="en-US" sz="1800" b="0" i="0" u="none" strike="noStrike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추적</a:t>
              </a:r>
              <a:r>
                <a:rPr lang="en-US" sz="1800" b="0" i="0" u="none" strike="noStrike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및</a:t>
              </a:r>
              <a:r>
                <a:rPr lang="en-US" sz="1800" b="0" i="0" u="none" strike="noStrike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롤백</a:t>
              </a:r>
              <a:r>
                <a:rPr lang="en-US" sz="1800" b="0" i="0" u="none" strike="noStrike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기능</a:t>
              </a:r>
              <a:r>
                <a:rPr lang="en-US" sz="1800" b="0" i="0" u="none" strike="noStrike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제공</a:t>
              </a: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59106D11-6235-70E3-7C70-C19A1F0CF990}"/>
              </a:ext>
            </a:extLst>
          </p:cNvPr>
          <p:cNvGrpSpPr/>
          <p:nvPr/>
        </p:nvGrpSpPr>
        <p:grpSpPr>
          <a:xfrm>
            <a:off x="12268200" y="6400800"/>
            <a:ext cx="5524500" cy="1714500"/>
            <a:chOff x="12268200" y="6400800"/>
            <a:chExt cx="5524500" cy="1714500"/>
          </a:xfrm>
        </p:grpSpPr>
        <p:pic>
          <p:nvPicPr>
            <p:cNvPr id="57" name="Picture 57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12268200" y="6400800"/>
              <a:ext cx="5524500" cy="1714500"/>
            </a:xfrm>
            <a:prstGeom prst="rect">
              <a:avLst/>
            </a:prstGeom>
          </p:spPr>
        </p:pic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14643100" y="6527800"/>
              <a:ext cx="774700" cy="774700"/>
            </a:xfrm>
            <a:prstGeom prst="rect">
              <a:avLst/>
            </a:prstGeom>
            <a:effectLst>
              <a:outerShdw blurRad="6016" dist="71742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71" name="TextBox 71"/>
            <p:cNvSpPr txBox="1"/>
            <p:nvPr/>
          </p:nvSpPr>
          <p:spPr>
            <a:xfrm>
              <a:off x="14287500" y="7315200"/>
              <a:ext cx="1498600" cy="381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2100" b="1" i="0" u="none" strike="noStrike">
                  <a:solidFill>
                    <a:srgbClr val="0033CC"/>
                  </a:solidFill>
                  <a:ea typeface="Pretendard Regular"/>
                </a:rPr>
                <a:t>성능</a:t>
              </a:r>
              <a:r>
                <a:rPr lang="en-US" sz="21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100" b="1" i="0" u="none" strike="noStrike">
                  <a:solidFill>
                    <a:srgbClr val="0033CC"/>
                  </a:solidFill>
                  <a:ea typeface="Pretendard Regular"/>
                </a:rPr>
                <a:t>모니터링</a:t>
              </a:r>
            </a:p>
          </p:txBody>
        </p:sp>
        <p:sp>
          <p:nvSpPr>
            <p:cNvPr id="72" name="TextBox 72"/>
            <p:cNvSpPr txBox="1"/>
            <p:nvPr/>
          </p:nvSpPr>
          <p:spPr>
            <a:xfrm>
              <a:off x="12522200" y="7772400"/>
              <a:ext cx="50419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모델</a:t>
              </a:r>
              <a:r>
                <a:rPr lang="en-US" sz="1800" b="0" i="0" u="none" strike="noStrike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성능</a:t>
              </a:r>
              <a:r>
                <a:rPr lang="en-US" sz="1800" b="0" i="0" u="none" strike="noStrike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실시간</a:t>
              </a:r>
              <a:r>
                <a:rPr lang="en-US" sz="1800" b="0" i="0" u="none" strike="noStrike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모니터링</a:t>
              </a:r>
              <a:r>
                <a:rPr lang="en-US" sz="1800" b="0" i="0" u="none" strike="noStrike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및</a:t>
              </a:r>
              <a:r>
                <a:rPr lang="en-US" sz="1800" b="0" i="0" u="none" strike="noStrike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알림</a:t>
              </a:r>
            </a:p>
          </p:txBody>
        </p:sp>
      </p:grp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C69A8AAF-4DBB-86AD-2AD8-9D9CCFC49244}"/>
              </a:ext>
            </a:extLst>
          </p:cNvPr>
          <p:cNvGrpSpPr/>
          <p:nvPr/>
        </p:nvGrpSpPr>
        <p:grpSpPr>
          <a:xfrm>
            <a:off x="660400" y="8242300"/>
            <a:ext cx="5524500" cy="1714500"/>
            <a:chOff x="660400" y="8242300"/>
            <a:chExt cx="5524500" cy="1714500"/>
          </a:xfrm>
        </p:grpSpPr>
        <p:pic>
          <p:nvPicPr>
            <p:cNvPr id="54" name="Picture 54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660400" y="8242300"/>
              <a:ext cx="5524500" cy="1714500"/>
            </a:xfrm>
            <a:prstGeom prst="rect">
              <a:avLst/>
            </a:prstGeom>
          </p:spPr>
        </p:pic>
        <p:pic>
          <p:nvPicPr>
            <p:cNvPr id="62" name="Picture 62"/>
            <p:cNvPicPr>
              <a:picLocks noChangeAspect="1"/>
            </p:cNvPicPr>
            <p:nvPr/>
          </p:nvPicPr>
          <p:blipFill>
            <a:blip r:embed="rId25"/>
            <a:stretch>
              <a:fillRect/>
            </a:stretch>
          </p:blipFill>
          <p:spPr>
            <a:xfrm>
              <a:off x="3035300" y="8331200"/>
              <a:ext cx="762000" cy="762000"/>
            </a:xfrm>
            <a:prstGeom prst="rect">
              <a:avLst/>
            </a:prstGeom>
            <a:effectLst>
              <a:outerShdw blurRad="5864" dist="70833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73" name="TextBox 73"/>
            <p:cNvSpPr txBox="1"/>
            <p:nvPr/>
          </p:nvSpPr>
          <p:spPr>
            <a:xfrm>
              <a:off x="2374900" y="9156700"/>
              <a:ext cx="2095500" cy="381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altLang="en-US" sz="2100" b="1" i="0" u="none" strike="noStrike" dirty="0" err="1">
                  <a:solidFill>
                    <a:srgbClr val="0033CC"/>
                  </a:solidFill>
                  <a:ea typeface="Pretendard Regular"/>
                </a:rPr>
                <a:t>모듈식</a:t>
              </a:r>
              <a:r>
                <a:rPr lang="ko-KR" altLang="en-US" sz="2100" b="1" i="0" u="none" strike="noStrike" dirty="0">
                  <a:solidFill>
                    <a:srgbClr val="0033CC"/>
                  </a:solidFill>
                  <a:ea typeface="Pretendard Regular"/>
                </a:rPr>
                <a:t> 확장성</a:t>
              </a:r>
            </a:p>
          </p:txBody>
        </p:sp>
        <p:sp>
          <p:nvSpPr>
            <p:cNvPr id="74" name="TextBox 74"/>
            <p:cNvSpPr txBox="1"/>
            <p:nvPr/>
          </p:nvSpPr>
          <p:spPr>
            <a:xfrm>
              <a:off x="901700" y="9613900"/>
              <a:ext cx="50419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altLang="en-US" sz="1800" b="0" i="0" u="none" strike="noStrike" dirty="0">
                  <a:solidFill>
                    <a:srgbClr val="000001"/>
                  </a:solidFill>
                  <a:ea typeface="Pretendard Regular"/>
                </a:rPr>
                <a:t>필요에 따른 컴포넌트 추가 및 확장</a:t>
              </a:r>
            </a:p>
          </p:txBody>
        </p:sp>
      </p:grpSp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320AC05F-969F-0DBF-4757-753C593E0B53}"/>
              </a:ext>
            </a:extLst>
          </p:cNvPr>
          <p:cNvGrpSpPr/>
          <p:nvPr/>
        </p:nvGrpSpPr>
        <p:grpSpPr>
          <a:xfrm>
            <a:off x="6464300" y="8242300"/>
            <a:ext cx="5524500" cy="1714500"/>
            <a:chOff x="6464300" y="8242300"/>
            <a:chExt cx="5524500" cy="1714500"/>
          </a:xfrm>
        </p:grpSpPr>
        <p:pic>
          <p:nvPicPr>
            <p:cNvPr id="56" name="Picture 56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6464300" y="8242300"/>
              <a:ext cx="5524500" cy="1714500"/>
            </a:xfrm>
            <a:prstGeom prst="rect">
              <a:avLst/>
            </a:prstGeom>
          </p:spPr>
        </p:pic>
        <p:pic>
          <p:nvPicPr>
            <p:cNvPr id="63" name="Picture 63"/>
            <p:cNvPicPr>
              <a:picLocks noChangeAspect="1"/>
            </p:cNvPicPr>
            <p:nvPr/>
          </p:nvPicPr>
          <p:blipFill>
            <a:blip r:embed="rId26"/>
            <a:stretch>
              <a:fillRect/>
            </a:stretch>
          </p:blipFill>
          <p:spPr>
            <a:xfrm>
              <a:off x="8953500" y="8420100"/>
              <a:ext cx="558800" cy="571500"/>
            </a:xfrm>
            <a:prstGeom prst="rect">
              <a:avLst/>
            </a:prstGeom>
            <a:effectLst>
              <a:outerShdw blurRad="3176" dist="52126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75" name="TextBox 75"/>
            <p:cNvSpPr txBox="1"/>
            <p:nvPr/>
          </p:nvSpPr>
          <p:spPr>
            <a:xfrm>
              <a:off x="8293100" y="9156700"/>
              <a:ext cx="1879600" cy="381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en-US" sz="2100" b="1" i="0" u="none" strike="noStrike">
                  <a:solidFill>
                    <a:srgbClr val="0033CC"/>
                  </a:solidFill>
                  <a:latin typeface="Pretendard Regular"/>
                </a:rPr>
                <a:t>MES </a:t>
              </a:r>
              <a:r>
                <a:rPr lang="ko-KR" sz="2100" b="1" i="0" u="none" strike="noStrike">
                  <a:solidFill>
                    <a:srgbClr val="0033CC"/>
                  </a:solidFill>
                  <a:ea typeface="Pretendard Regular"/>
                </a:rPr>
                <a:t>시스템</a:t>
              </a:r>
              <a:r>
                <a:rPr lang="en-US" sz="21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100" b="1" i="0" u="none" strike="noStrike">
                  <a:solidFill>
                    <a:srgbClr val="0033CC"/>
                  </a:solidFill>
                  <a:ea typeface="Pretendard Regular"/>
                </a:rPr>
                <a:t>통합</a:t>
              </a:r>
            </a:p>
          </p:txBody>
        </p:sp>
        <p:sp>
          <p:nvSpPr>
            <p:cNvPr id="76" name="TextBox 76"/>
            <p:cNvSpPr txBox="1"/>
            <p:nvPr/>
          </p:nvSpPr>
          <p:spPr>
            <a:xfrm>
              <a:off x="6794500" y="9613900"/>
              <a:ext cx="50419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기존</a:t>
              </a:r>
              <a:r>
                <a:rPr lang="en-US" sz="1800" b="0" i="0" u="none" strike="noStrike">
                  <a:solidFill>
                    <a:srgbClr val="000001"/>
                  </a:solidFill>
                  <a:latin typeface="Pretendard Regular"/>
                </a:rPr>
                <a:t> MES</a:t>
              </a: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와</a:t>
              </a:r>
              <a:r>
                <a:rPr lang="en-US" sz="1800" b="0" i="0" u="none" strike="noStrike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원활한</a:t>
              </a:r>
              <a:r>
                <a:rPr lang="en-US" sz="1800" b="0" i="0" u="none" strike="noStrike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양방향</a:t>
              </a:r>
              <a:r>
                <a:rPr lang="en-US" sz="1800" b="0" i="0" u="none" strike="noStrike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데이터</a:t>
              </a:r>
              <a:r>
                <a:rPr lang="en-US" sz="1800" b="0" i="0" u="none" strike="noStrike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1"/>
                  </a:solidFill>
                  <a:ea typeface="Pretendard Regular"/>
                </a:rPr>
                <a:t>교환</a:t>
              </a: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67C89C4E-B37B-A156-ACC5-AD21AC7E972F}"/>
              </a:ext>
            </a:extLst>
          </p:cNvPr>
          <p:cNvGrpSpPr/>
          <p:nvPr/>
        </p:nvGrpSpPr>
        <p:grpSpPr>
          <a:xfrm>
            <a:off x="12268200" y="8242300"/>
            <a:ext cx="5524500" cy="1714500"/>
            <a:chOff x="12268200" y="8242300"/>
            <a:chExt cx="5524500" cy="1714500"/>
          </a:xfrm>
        </p:grpSpPr>
        <p:pic>
          <p:nvPicPr>
            <p:cNvPr id="58" name="Picture 58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12268200" y="8242300"/>
              <a:ext cx="5524500" cy="1714500"/>
            </a:xfrm>
            <a:prstGeom prst="rect">
              <a:avLst/>
            </a:prstGeom>
          </p:spPr>
        </p:pic>
        <p:pic>
          <p:nvPicPr>
            <p:cNvPr id="64" name="Picture 64"/>
            <p:cNvPicPr>
              <a:picLocks noChangeAspect="1"/>
            </p:cNvPicPr>
            <p:nvPr/>
          </p:nvPicPr>
          <p:blipFill>
            <a:blip r:embed="rId27"/>
            <a:stretch>
              <a:fillRect/>
            </a:stretch>
          </p:blipFill>
          <p:spPr>
            <a:xfrm>
              <a:off x="14655800" y="8331200"/>
              <a:ext cx="749300" cy="647700"/>
            </a:xfrm>
            <a:prstGeom prst="rect">
              <a:avLst/>
            </a:prstGeom>
            <a:effectLst>
              <a:outerShdw blurRad="4177" dist="59779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77" name="TextBox 77"/>
            <p:cNvSpPr txBox="1"/>
            <p:nvPr/>
          </p:nvSpPr>
          <p:spPr>
            <a:xfrm>
              <a:off x="14408150" y="9182100"/>
              <a:ext cx="1270000" cy="381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2100" b="1" i="0" u="none" strike="noStrike" dirty="0">
                  <a:solidFill>
                    <a:srgbClr val="0033CC"/>
                  </a:solidFill>
                  <a:ea typeface="Pretendard Regular"/>
                </a:rPr>
                <a:t>자동</a:t>
              </a:r>
              <a:r>
                <a:rPr lang="en-US" sz="21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100" b="1" i="0" u="none" strike="noStrike" dirty="0" err="1">
                  <a:solidFill>
                    <a:srgbClr val="0033CC"/>
                  </a:solidFill>
                  <a:ea typeface="Pretendard Regular"/>
                </a:rPr>
                <a:t>재학습</a:t>
              </a:r>
              <a:endParaRPr lang="ko-KR" sz="2100" b="1" i="0" u="none" strike="noStrike" dirty="0">
                <a:solidFill>
                  <a:srgbClr val="0033CC"/>
                </a:solidFill>
                <a:ea typeface="Pretendard Regular"/>
              </a:endParaRPr>
            </a:p>
          </p:txBody>
        </p:sp>
        <p:sp>
          <p:nvSpPr>
            <p:cNvPr id="78" name="TextBox 78"/>
            <p:cNvSpPr txBox="1"/>
            <p:nvPr/>
          </p:nvSpPr>
          <p:spPr>
            <a:xfrm>
              <a:off x="12522200" y="9601200"/>
              <a:ext cx="50419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1800" b="0" i="0" u="none" strike="noStrike" dirty="0">
                  <a:solidFill>
                    <a:srgbClr val="000001"/>
                  </a:solidFill>
                  <a:ea typeface="Pretendard Regular"/>
                </a:rPr>
                <a:t>성능</a:t>
              </a:r>
              <a:r>
                <a:rPr lang="en-US" sz="1800" b="0" i="0" u="none" strike="noStrike" dirty="0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000001"/>
                  </a:solidFill>
                  <a:ea typeface="Pretendard Regular"/>
                </a:rPr>
                <a:t>저하</a:t>
              </a:r>
              <a:r>
                <a:rPr lang="en-US" sz="1800" b="0" i="0" u="none" strike="noStrike" dirty="0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000001"/>
                  </a:solidFill>
                  <a:ea typeface="Pretendard Regular"/>
                </a:rPr>
                <a:t>감지</a:t>
              </a:r>
              <a:r>
                <a:rPr lang="en-US" sz="1800" b="0" i="0" u="none" strike="noStrike" dirty="0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000001"/>
                  </a:solidFill>
                  <a:ea typeface="Pretendard Regular"/>
                </a:rPr>
                <a:t>시</a:t>
              </a:r>
              <a:r>
                <a:rPr lang="en-US" sz="1800" b="0" i="0" u="none" strike="noStrike" dirty="0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000001"/>
                  </a:solidFill>
                  <a:ea typeface="Pretendard Regular"/>
                </a:rPr>
                <a:t>자동</a:t>
              </a:r>
              <a:r>
                <a:rPr lang="en-US" sz="1800" b="0" i="0" u="none" strike="noStrike" dirty="0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 err="1">
                  <a:solidFill>
                    <a:srgbClr val="000001"/>
                  </a:solidFill>
                  <a:ea typeface="Pretendard Regular"/>
                </a:rPr>
                <a:t>재학습</a:t>
              </a:r>
              <a:r>
                <a:rPr lang="en-US" sz="1800" b="0" i="0" u="none" strike="noStrike" dirty="0">
                  <a:solidFill>
                    <a:srgbClr val="000001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000001"/>
                  </a:solidFill>
                  <a:ea typeface="Pretendard Regular"/>
                </a:rPr>
                <a:t>트리거</a:t>
              </a:r>
            </a:p>
          </p:txBody>
        </p:sp>
      </p:grpSp>
      <p:pic>
        <p:nvPicPr>
          <p:cNvPr id="79" name="Picture 79"/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7035800" y="76200"/>
            <a:ext cx="901700" cy="546100"/>
          </a:xfrm>
          <a:prstGeom prst="rect">
            <a:avLst/>
          </a:prstGeom>
        </p:spPr>
      </p:pic>
      <p:pic>
        <p:nvPicPr>
          <p:cNvPr id="80" name="Picture 80"/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939800" y="76200"/>
            <a:ext cx="6565900" cy="546100"/>
          </a:xfrm>
          <a:prstGeom prst="rect">
            <a:avLst/>
          </a:prstGeom>
        </p:spPr>
      </p:pic>
      <p:pic>
        <p:nvPicPr>
          <p:cNvPr id="81" name="Picture 81"/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939800" y="76200"/>
            <a:ext cx="1549400" cy="546100"/>
          </a:xfrm>
          <a:prstGeom prst="rect">
            <a:avLst/>
          </a:prstGeom>
        </p:spPr>
      </p:pic>
      <p:pic>
        <p:nvPicPr>
          <p:cNvPr id="82" name="Picture 82"/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939800" y="76200"/>
            <a:ext cx="901700" cy="546100"/>
          </a:xfrm>
          <a:prstGeom prst="rect">
            <a:avLst/>
          </a:prstGeom>
        </p:spPr>
      </p:pic>
      <p:sp>
        <p:nvSpPr>
          <p:cNvPr id="83" name="TextBox 83"/>
          <p:cNvSpPr txBox="1"/>
          <p:nvPr/>
        </p:nvSpPr>
        <p:spPr>
          <a:xfrm>
            <a:off x="2006600" y="139700"/>
            <a:ext cx="330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2</a:t>
            </a:r>
          </a:p>
        </p:txBody>
      </p:sp>
      <p:sp>
        <p:nvSpPr>
          <p:cNvPr id="84" name="TextBox 84"/>
          <p:cNvSpPr txBox="1"/>
          <p:nvPr/>
        </p:nvSpPr>
        <p:spPr>
          <a:xfrm>
            <a:off x="1308100" y="1397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1</a:t>
            </a:r>
          </a:p>
        </p:txBody>
      </p:sp>
      <p:sp>
        <p:nvSpPr>
          <p:cNvPr id="85" name="TextBox 85"/>
          <p:cNvSpPr txBox="1"/>
          <p:nvPr/>
        </p:nvSpPr>
        <p:spPr>
          <a:xfrm>
            <a:off x="2616200" y="139700"/>
            <a:ext cx="4699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03.</a:t>
            </a:r>
          </a:p>
        </p:txBody>
      </p:sp>
      <p:sp>
        <p:nvSpPr>
          <p:cNvPr id="86" name="TextBox 86"/>
          <p:cNvSpPr txBox="1"/>
          <p:nvPr/>
        </p:nvSpPr>
        <p:spPr>
          <a:xfrm>
            <a:off x="7594600" y="1397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4</a:t>
            </a:r>
          </a:p>
        </p:txBody>
      </p:sp>
      <p:sp>
        <p:nvSpPr>
          <p:cNvPr id="87" name="TextBox 87"/>
          <p:cNvSpPr txBox="1"/>
          <p:nvPr/>
        </p:nvSpPr>
        <p:spPr>
          <a:xfrm>
            <a:off x="3060700" y="139700"/>
            <a:ext cx="3759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1" i="0" u="none" strike="noStrike" spc="-200" dirty="0" err="1">
                <a:solidFill>
                  <a:srgbClr val="404040"/>
                </a:solidFill>
                <a:latin typeface="NanumSquare Regular"/>
              </a:rPr>
              <a:t>MLOps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 </a:t>
            </a:r>
            <a:r>
              <a:rPr lang="ko-KR" sz="2400" b="1" i="0" u="none" strike="noStrike" spc="-200" dirty="0">
                <a:solidFill>
                  <a:srgbClr val="404040"/>
                </a:solidFill>
                <a:ea typeface="NanumSquare Regular"/>
              </a:rPr>
              <a:t>내용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0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7200" y="0"/>
            <a:ext cx="1320800" cy="1320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272000" y="419100"/>
            <a:ext cx="7747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000" b="1" i="0" u="none" strike="noStrike" dirty="0">
                <a:solidFill>
                  <a:srgbClr val="5B80EF"/>
                </a:solidFill>
                <a:latin typeface="Pretendard Black"/>
              </a:rPr>
              <a:t>13/23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23900"/>
            <a:ext cx="18288000" cy="95631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500" y="0"/>
            <a:ext cx="8026400" cy="21209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100" y="622300"/>
            <a:ext cx="7467600" cy="101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8400" y="8166100"/>
            <a:ext cx="355600" cy="355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1100" y="9385300"/>
            <a:ext cx="330200" cy="3175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18700" y="8204200"/>
            <a:ext cx="431800" cy="2921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44100" y="9398000"/>
            <a:ext cx="330200" cy="330200"/>
          </a:xfrm>
          <a:prstGeom prst="rect">
            <a:avLst/>
          </a:prstGeom>
        </p:spPr>
      </p:pic>
      <p:grpSp>
        <p:nvGrpSpPr>
          <p:cNvPr id="63" name="그룹 62">
            <a:extLst>
              <a:ext uri="{FF2B5EF4-FFF2-40B4-BE49-F238E27FC236}">
                <a16:creationId xmlns:a16="http://schemas.microsoft.com/office/drawing/2014/main" id="{299EF567-9FD6-962F-0C1A-D5D672FA806B}"/>
              </a:ext>
            </a:extLst>
          </p:cNvPr>
          <p:cNvGrpSpPr/>
          <p:nvPr/>
        </p:nvGrpSpPr>
        <p:grpSpPr>
          <a:xfrm>
            <a:off x="444500" y="5549900"/>
            <a:ext cx="4292600" cy="2438400"/>
            <a:chOff x="444500" y="5549900"/>
            <a:chExt cx="4292600" cy="2438400"/>
          </a:xfrm>
        </p:grpSpPr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44500" y="5549900"/>
              <a:ext cx="4292600" cy="2438400"/>
            </a:xfrm>
            <a:prstGeom prst="rect">
              <a:avLst/>
            </a:prstGeom>
            <a:effectLst>
              <a:outerShdw blurRad="59278" dist="225202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26" name="TextBox 26"/>
            <p:cNvSpPr txBox="1"/>
            <p:nvPr/>
          </p:nvSpPr>
          <p:spPr>
            <a:xfrm>
              <a:off x="1841500" y="5956300"/>
              <a:ext cx="1587500" cy="7112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4000" b="1" i="0" u="none" strike="noStrike" dirty="0">
                  <a:solidFill>
                    <a:srgbClr val="0033CC"/>
                  </a:solidFill>
                  <a:latin typeface="Pretendard Regular"/>
                </a:rPr>
                <a:t>97.3%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1028700" y="7061200"/>
              <a:ext cx="3187700" cy="5588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3100" b="0" i="0" u="none" strike="noStrike" dirty="0">
                  <a:solidFill>
                    <a:srgbClr val="000000"/>
                  </a:solidFill>
                  <a:ea typeface="Pretendard Regular"/>
                </a:rPr>
                <a:t>정확도</a:t>
              </a:r>
              <a:r>
                <a:rPr lang="en-US" sz="3100" b="0" i="0" u="none" strike="noStrike" dirty="0">
                  <a:solidFill>
                    <a:srgbClr val="000000"/>
                  </a:solidFill>
                  <a:latin typeface="Pretendard Regular"/>
                </a:rPr>
                <a:t> (Accuracy)</a:t>
              </a: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8A9F1AA1-8947-D891-312D-AC5AC4354D6C}"/>
              </a:ext>
            </a:extLst>
          </p:cNvPr>
          <p:cNvGrpSpPr/>
          <p:nvPr/>
        </p:nvGrpSpPr>
        <p:grpSpPr>
          <a:xfrm>
            <a:off x="4813300" y="5549900"/>
            <a:ext cx="4292600" cy="2438400"/>
            <a:chOff x="4813300" y="5549900"/>
            <a:chExt cx="4292600" cy="2438400"/>
          </a:xfrm>
        </p:grpSpPr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813300" y="5549900"/>
              <a:ext cx="4292600" cy="2438400"/>
            </a:xfrm>
            <a:prstGeom prst="rect">
              <a:avLst/>
            </a:prstGeom>
            <a:effectLst>
              <a:outerShdw blurRad="59278" dist="225202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28" name="TextBox 28"/>
            <p:cNvSpPr txBox="1"/>
            <p:nvPr/>
          </p:nvSpPr>
          <p:spPr>
            <a:xfrm>
              <a:off x="6273800" y="5956300"/>
              <a:ext cx="1473200" cy="7112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4000" b="1" i="0" u="none" strike="noStrike" dirty="0">
                  <a:solidFill>
                    <a:srgbClr val="0033CC"/>
                  </a:solidFill>
                  <a:latin typeface="Pretendard Regular"/>
                </a:rPr>
                <a:t>96.1%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5435600" y="7061200"/>
              <a:ext cx="3124200" cy="5588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3100" b="0" i="0" u="none" strike="noStrike">
                  <a:solidFill>
                    <a:srgbClr val="000000"/>
                  </a:solidFill>
                  <a:ea typeface="Pretendard Regular"/>
                </a:rPr>
                <a:t>정밀도</a:t>
              </a:r>
              <a:r>
                <a:rPr lang="en-US" sz="3100" b="0" i="0" u="none" strike="noStrike">
                  <a:solidFill>
                    <a:srgbClr val="000000"/>
                  </a:solidFill>
                  <a:latin typeface="Pretendard Regular"/>
                </a:rPr>
                <a:t> (Precision)</a:t>
              </a: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ACD8997B-0731-3F80-47A8-FB702993EA82}"/>
              </a:ext>
            </a:extLst>
          </p:cNvPr>
          <p:cNvGrpSpPr/>
          <p:nvPr/>
        </p:nvGrpSpPr>
        <p:grpSpPr>
          <a:xfrm>
            <a:off x="9182100" y="5549900"/>
            <a:ext cx="4292600" cy="2438400"/>
            <a:chOff x="9182100" y="5549900"/>
            <a:chExt cx="4292600" cy="2438400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182100" y="5549900"/>
              <a:ext cx="4292600" cy="2438400"/>
            </a:xfrm>
            <a:prstGeom prst="rect">
              <a:avLst/>
            </a:prstGeom>
            <a:effectLst>
              <a:outerShdw blurRad="59278" dist="225202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30" name="TextBox 30"/>
            <p:cNvSpPr txBox="1"/>
            <p:nvPr/>
          </p:nvSpPr>
          <p:spPr>
            <a:xfrm>
              <a:off x="10604500" y="5956300"/>
              <a:ext cx="1549400" cy="7112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4000" b="1" i="0" u="none" strike="noStrike" dirty="0">
                  <a:solidFill>
                    <a:srgbClr val="0033CC"/>
                  </a:solidFill>
                  <a:latin typeface="Pretendard Regular"/>
                </a:rPr>
                <a:t>95.8%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10096500" y="7061200"/>
              <a:ext cx="2552700" cy="5588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3100" b="0" i="0" u="none" strike="noStrike">
                  <a:solidFill>
                    <a:srgbClr val="000000"/>
                  </a:solidFill>
                  <a:ea typeface="Pretendard Regular"/>
                </a:rPr>
                <a:t>재현율</a:t>
              </a:r>
              <a:r>
                <a:rPr lang="en-US" sz="3100" b="0" i="0" u="none" strike="noStrike">
                  <a:solidFill>
                    <a:srgbClr val="000000"/>
                  </a:solidFill>
                  <a:latin typeface="Pretendard Regular"/>
                </a:rPr>
                <a:t> (Recall)</a:t>
              </a:r>
            </a:p>
          </p:txBody>
        </p: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AE8F73BA-3747-809D-288A-4EC010ECBFF0}"/>
              </a:ext>
            </a:extLst>
          </p:cNvPr>
          <p:cNvGrpSpPr/>
          <p:nvPr/>
        </p:nvGrpSpPr>
        <p:grpSpPr>
          <a:xfrm>
            <a:off x="13563600" y="5549900"/>
            <a:ext cx="4292600" cy="2438400"/>
            <a:chOff x="13563600" y="5549900"/>
            <a:chExt cx="4292600" cy="2438400"/>
          </a:xfrm>
        </p:grpSpPr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3563600" y="5549900"/>
              <a:ext cx="4292600" cy="2438400"/>
            </a:xfrm>
            <a:prstGeom prst="rect">
              <a:avLst/>
            </a:prstGeom>
            <a:effectLst>
              <a:outerShdw blurRad="59278" dist="225202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32" name="TextBox 32"/>
            <p:cNvSpPr txBox="1"/>
            <p:nvPr/>
          </p:nvSpPr>
          <p:spPr>
            <a:xfrm>
              <a:off x="14986000" y="5956300"/>
              <a:ext cx="1549400" cy="7112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4000" b="1" i="0" u="none" strike="noStrike" dirty="0">
                  <a:solidFill>
                    <a:srgbClr val="0033CC"/>
                  </a:solidFill>
                  <a:latin typeface="Pretendard Regular"/>
                </a:rPr>
                <a:t>95.9%</a:t>
              </a: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15113000" y="7061200"/>
              <a:ext cx="1270000" cy="5588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3100" b="0" i="0" u="none" strike="noStrike" dirty="0">
                  <a:solidFill>
                    <a:srgbClr val="000000"/>
                  </a:solidFill>
                  <a:latin typeface="Pretendard Regular"/>
                </a:rPr>
                <a:t>F1 </a:t>
              </a:r>
              <a:r>
                <a:rPr lang="ko-KR" sz="3100" b="0" i="0" u="none" strike="noStrike" dirty="0">
                  <a:solidFill>
                    <a:srgbClr val="000000"/>
                  </a:solidFill>
                  <a:ea typeface="Pretendard Regular"/>
                </a:rPr>
                <a:t>점수</a:t>
              </a:r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A95169D4-3F56-672A-394A-4D09AE68E75E}"/>
              </a:ext>
            </a:extLst>
          </p:cNvPr>
          <p:cNvGrpSpPr/>
          <p:nvPr/>
        </p:nvGrpSpPr>
        <p:grpSpPr>
          <a:xfrm>
            <a:off x="444500" y="8242300"/>
            <a:ext cx="17437100" cy="1828800"/>
            <a:chOff x="444500" y="8242300"/>
            <a:chExt cx="17437100" cy="1828800"/>
          </a:xfrm>
        </p:grpSpPr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444500" y="8242300"/>
              <a:ext cx="17399000" cy="1828800"/>
            </a:xfrm>
            <a:prstGeom prst="rect">
              <a:avLst/>
            </a:prstGeom>
          </p:spPr>
        </p:pic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38200" y="8331200"/>
              <a:ext cx="457200" cy="673100"/>
            </a:xfrm>
            <a:prstGeom prst="rect">
              <a:avLst/>
            </a:prstGeom>
          </p:spPr>
        </p:pic>
        <p:sp>
          <p:nvSpPr>
            <p:cNvPr id="34" name="TextBox 34"/>
            <p:cNvSpPr txBox="1"/>
            <p:nvPr/>
          </p:nvSpPr>
          <p:spPr>
            <a:xfrm>
              <a:off x="1422400" y="8420100"/>
              <a:ext cx="2273300" cy="533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3000" b="1" i="0" u="none" strike="noStrike">
                  <a:solidFill>
                    <a:srgbClr val="0033CC"/>
                  </a:solidFill>
                  <a:ea typeface="Pretendard Regular"/>
                </a:rPr>
                <a:t>모델</a:t>
              </a:r>
              <a:r>
                <a:rPr lang="en-US" sz="30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3000" b="1" i="0" u="none" strike="noStrike">
                  <a:solidFill>
                    <a:srgbClr val="0033CC"/>
                  </a:solidFill>
                  <a:ea typeface="Pretendard Regular"/>
                </a:rPr>
                <a:t>성능</a:t>
              </a:r>
              <a:r>
                <a:rPr lang="en-US" sz="30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3000" b="1" i="0" u="none" strike="noStrike">
                  <a:solidFill>
                    <a:srgbClr val="0033CC"/>
                  </a:solidFill>
                  <a:ea typeface="Pretendard Regular"/>
                </a:rPr>
                <a:t>분석</a:t>
              </a: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800100" y="9067800"/>
              <a:ext cx="17081500" cy="863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학습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및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검증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손실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곡선을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통해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에폭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5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이후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모델이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안정적으로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수렴하는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것을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확인할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수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있습니다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.  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초기에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급격한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손실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감소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후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완만한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수렴을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보이며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,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검증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손실이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학습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손실과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비슷한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패턴으로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 </a:t>
              </a:r>
            </a:p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감소하여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과적합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없이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잘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일반화되었습니다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. 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혼동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행렬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분석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결과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,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정상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(normal)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및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각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유형별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고장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패턴을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높은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정확도로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분류하고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있으며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,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특히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type2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고장의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탐지율이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가장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높습니다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. </a:t>
              </a:r>
            </a:p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대부분의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오분류는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type1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과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type3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사이에서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발생하고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있어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,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이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두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유형의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특성을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더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명확히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구분할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수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있는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특성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엔지니어링이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필요합니다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.</a:t>
              </a:r>
            </a:p>
          </p:txBody>
        </p:sp>
      </p:grpSp>
      <p:pic>
        <p:nvPicPr>
          <p:cNvPr id="36" name="Picture 3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035800" y="76200"/>
            <a:ext cx="901700" cy="546100"/>
          </a:xfrm>
          <a:prstGeom prst="rect">
            <a:avLst/>
          </a:prstGeom>
        </p:spPr>
      </p:pic>
      <p:pic>
        <p:nvPicPr>
          <p:cNvPr id="37" name="Picture 37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39800" y="76200"/>
            <a:ext cx="6565900" cy="546100"/>
          </a:xfrm>
          <a:prstGeom prst="rect">
            <a:avLst/>
          </a:prstGeom>
        </p:spPr>
      </p:pic>
      <p:pic>
        <p:nvPicPr>
          <p:cNvPr id="38" name="Picture 38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39800" y="76200"/>
            <a:ext cx="1549400" cy="546100"/>
          </a:xfrm>
          <a:prstGeom prst="rect">
            <a:avLst/>
          </a:prstGeom>
        </p:spPr>
      </p:pic>
      <p:pic>
        <p:nvPicPr>
          <p:cNvPr id="39" name="Picture 39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939800" y="76200"/>
            <a:ext cx="901700" cy="546100"/>
          </a:xfrm>
          <a:prstGeom prst="rect">
            <a:avLst/>
          </a:prstGeom>
        </p:spPr>
      </p:pic>
      <p:sp>
        <p:nvSpPr>
          <p:cNvPr id="40" name="TextBox 40"/>
          <p:cNvSpPr txBox="1"/>
          <p:nvPr/>
        </p:nvSpPr>
        <p:spPr>
          <a:xfrm>
            <a:off x="2006600" y="139700"/>
            <a:ext cx="330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2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308100" y="1397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1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2603500" y="139700"/>
            <a:ext cx="4699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03.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7594600" y="1397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4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3060700" y="139700"/>
            <a:ext cx="3759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모델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성능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평가</a:t>
            </a: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B7B8AE4E-7E3E-9928-D138-74B4C15DFC50}"/>
              </a:ext>
            </a:extLst>
          </p:cNvPr>
          <p:cNvGrpSpPr/>
          <p:nvPr/>
        </p:nvGrpSpPr>
        <p:grpSpPr>
          <a:xfrm>
            <a:off x="292100" y="1054100"/>
            <a:ext cx="8763000" cy="4191000"/>
            <a:chOff x="292100" y="1054100"/>
            <a:chExt cx="8763000" cy="4191000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292100" y="1054100"/>
              <a:ext cx="8763000" cy="4191000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584200" y="1104900"/>
              <a:ext cx="508000" cy="508000"/>
            </a:xfrm>
            <a:prstGeom prst="rect">
              <a:avLst/>
            </a:prstGeom>
            <a:effectLst>
              <a:outerShdw blurRad="2590" dist="47077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17" name="TextBox 17"/>
            <p:cNvSpPr txBox="1"/>
            <p:nvPr/>
          </p:nvSpPr>
          <p:spPr>
            <a:xfrm>
              <a:off x="1193800" y="1168400"/>
              <a:ext cx="5067300" cy="444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500" b="1" i="0" u="none" strike="noStrike" dirty="0">
                  <a:solidFill>
                    <a:srgbClr val="0033CC"/>
                  </a:solidFill>
                  <a:ea typeface="Pretendard Regular"/>
                </a:rPr>
                <a:t>학습</a:t>
              </a:r>
              <a:r>
                <a:rPr lang="en-US" sz="25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500" b="1" i="0" u="none" strike="noStrike" dirty="0">
                  <a:solidFill>
                    <a:srgbClr val="0033CC"/>
                  </a:solidFill>
                  <a:ea typeface="Pretendard Regular"/>
                </a:rPr>
                <a:t>곡선</a:t>
              </a:r>
              <a:r>
                <a:rPr lang="en-US" sz="2500" b="1" i="0" u="none" strike="noStrike" dirty="0">
                  <a:solidFill>
                    <a:srgbClr val="0033CC"/>
                  </a:solidFill>
                  <a:latin typeface="Pretendard Regular"/>
                </a:rPr>
                <a:t> (Train vs Validation Loss)</a:t>
              </a:r>
            </a:p>
          </p:txBody>
        </p:sp>
        <p:pic>
          <p:nvPicPr>
            <p:cNvPr id="46" name="그림 45" descr="텍스트, 도표, 라인, 그래프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3A1DA3B1-07B6-4FB4-C11D-65484D0A9E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4200" y="1638300"/>
              <a:ext cx="8255000" cy="3534495"/>
            </a:xfrm>
            <a:prstGeom prst="rect">
              <a:avLst/>
            </a:prstGeom>
          </p:spPr>
        </p:pic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24BD0844-C427-FE37-C42B-F406BE7318BA}"/>
              </a:ext>
            </a:extLst>
          </p:cNvPr>
          <p:cNvGrpSpPr/>
          <p:nvPr/>
        </p:nvGrpSpPr>
        <p:grpSpPr>
          <a:xfrm>
            <a:off x="9321800" y="1054100"/>
            <a:ext cx="8763000" cy="4191000"/>
            <a:chOff x="9321800" y="1054100"/>
            <a:chExt cx="8763000" cy="4191000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9321800" y="1054100"/>
              <a:ext cx="8763000" cy="4191000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9563100" y="1168400"/>
              <a:ext cx="508000" cy="520700"/>
            </a:xfrm>
            <a:prstGeom prst="rect">
              <a:avLst/>
            </a:prstGeom>
            <a:effectLst>
              <a:outerShdw blurRad="2635" dist="47478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25" name="TextBox 25"/>
            <p:cNvSpPr txBox="1"/>
            <p:nvPr/>
          </p:nvSpPr>
          <p:spPr>
            <a:xfrm>
              <a:off x="10198100" y="1168400"/>
              <a:ext cx="3975100" cy="444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500" b="1" i="0" u="none" strike="noStrike" dirty="0">
                  <a:solidFill>
                    <a:srgbClr val="0033CC"/>
                  </a:solidFill>
                  <a:ea typeface="Pretendard Regular"/>
                </a:rPr>
                <a:t>혼동</a:t>
              </a:r>
              <a:r>
                <a:rPr lang="en-US" sz="25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500" b="1" i="0" u="none" strike="noStrike" dirty="0">
                  <a:solidFill>
                    <a:srgbClr val="0033CC"/>
                  </a:solidFill>
                  <a:ea typeface="Pretendard Regular"/>
                </a:rPr>
                <a:t>행렬</a:t>
              </a:r>
              <a:r>
                <a:rPr lang="en-US" sz="2500" b="1" i="0" u="none" strike="noStrike" dirty="0">
                  <a:solidFill>
                    <a:srgbClr val="0033CC"/>
                  </a:solidFill>
                  <a:latin typeface="Pretendard Regular"/>
                </a:rPr>
                <a:t> (Confusion Matrix)</a:t>
              </a:r>
            </a:p>
          </p:txBody>
        </p:sp>
        <p:pic>
          <p:nvPicPr>
            <p:cNvPr id="48" name="그림 47" descr="텍스트, 스크린샷, 도표, 직사각형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C92E2A39-6682-78D6-3F09-2CF7F05AD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7247" y="1739901"/>
              <a:ext cx="8248953" cy="3403600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0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7200" y="0"/>
            <a:ext cx="1320800" cy="1320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272000" y="419100"/>
            <a:ext cx="7747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000" b="1" i="0" u="none" strike="noStrike" dirty="0">
                <a:solidFill>
                  <a:srgbClr val="5B80EF"/>
                </a:solidFill>
                <a:latin typeface="Pretendard Black"/>
              </a:rPr>
              <a:t>14/23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0" y="0"/>
            <a:ext cx="2147483647" cy="2147483647"/>
            <a:chOff x="0" y="0"/>
            <a:chExt cx="0" cy="0"/>
          </a:xfrm>
        </p:grpSpPr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23900"/>
            <a:ext cx="18288000" cy="95631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500" y="0"/>
            <a:ext cx="8026400" cy="21209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100" y="622300"/>
            <a:ext cx="7467600" cy="101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8400" y="8166100"/>
            <a:ext cx="355600" cy="3556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1100" y="9385300"/>
            <a:ext cx="330200" cy="3175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18700" y="8204200"/>
            <a:ext cx="431800" cy="2921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44100" y="9398000"/>
            <a:ext cx="330200" cy="330200"/>
          </a:xfrm>
          <a:prstGeom prst="rect">
            <a:avLst/>
          </a:prstGeom>
        </p:spPr>
      </p:pic>
      <p:grpSp>
        <p:nvGrpSpPr>
          <p:cNvPr id="80" name="그룹 79">
            <a:extLst>
              <a:ext uri="{FF2B5EF4-FFF2-40B4-BE49-F238E27FC236}">
                <a16:creationId xmlns:a16="http://schemas.microsoft.com/office/drawing/2014/main" id="{B4C79867-3072-947A-BBE0-E698DE263769}"/>
              </a:ext>
            </a:extLst>
          </p:cNvPr>
          <p:cNvGrpSpPr/>
          <p:nvPr/>
        </p:nvGrpSpPr>
        <p:grpSpPr>
          <a:xfrm>
            <a:off x="660400" y="1130300"/>
            <a:ext cx="9525000" cy="8775700"/>
            <a:chOff x="660400" y="1130300"/>
            <a:chExt cx="9525000" cy="8775700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60400" y="1130300"/>
              <a:ext cx="9525000" cy="952500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38200" y="1257300"/>
              <a:ext cx="673100" cy="673100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9436100" y="1358900"/>
              <a:ext cx="469900" cy="482600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864600" y="1358900"/>
              <a:ext cx="482600" cy="482600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305800" y="1358900"/>
              <a:ext cx="482600" cy="48260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 rot="5400000">
              <a:off x="8420100" y="1473200"/>
              <a:ext cx="241300" cy="266700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991600" y="1485900"/>
              <a:ext cx="241300" cy="241300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9460998" y="1377950"/>
              <a:ext cx="432803" cy="444500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660400" y="2082800"/>
              <a:ext cx="9525000" cy="7823200"/>
            </a:xfrm>
            <a:prstGeom prst="rect">
              <a:avLst/>
            </a:prstGeom>
          </p:spPr>
        </p:pic>
        <p:sp>
          <p:nvSpPr>
            <p:cNvPr id="28" name="TextBox 28"/>
            <p:cNvSpPr txBox="1"/>
            <p:nvPr/>
          </p:nvSpPr>
          <p:spPr>
            <a:xfrm>
              <a:off x="1612900" y="1397000"/>
              <a:ext cx="4787900" cy="444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500" b="0" i="0" u="none" strike="noStrike">
                  <a:solidFill>
                    <a:srgbClr val="FFFFFF"/>
                  </a:solidFill>
                  <a:ea typeface="Pretendard Black"/>
                </a:rPr>
                <a:t>스마트팩토리</a:t>
              </a:r>
              <a:r>
                <a:rPr lang="en-US" sz="2500" b="0" i="0" u="none" strike="noStrike">
                  <a:solidFill>
                    <a:srgbClr val="FFFFFF"/>
                  </a:solidFill>
                  <a:latin typeface="Pretendard Black"/>
                </a:rPr>
                <a:t> </a:t>
              </a:r>
              <a:r>
                <a:rPr lang="ko-KR" sz="2500" b="0" i="0" u="none" strike="noStrike">
                  <a:solidFill>
                    <a:srgbClr val="FFFFFF"/>
                  </a:solidFill>
                  <a:ea typeface="Pretendard Black"/>
                </a:rPr>
                <a:t>통합</a:t>
              </a:r>
              <a:r>
                <a:rPr lang="en-US" sz="2500" b="0" i="0" u="none" strike="noStrike">
                  <a:solidFill>
                    <a:srgbClr val="FFFFFF"/>
                  </a:solidFill>
                  <a:latin typeface="Pretendard Black"/>
                </a:rPr>
                <a:t> </a:t>
              </a:r>
              <a:r>
                <a:rPr lang="ko-KR" sz="2500" b="0" i="0" u="none" strike="noStrike">
                  <a:solidFill>
                    <a:srgbClr val="FFFFFF"/>
                  </a:solidFill>
                  <a:ea typeface="Pretendard Black"/>
                </a:rPr>
                <a:t>모니터링</a:t>
              </a:r>
              <a:r>
                <a:rPr lang="en-US" sz="2500" b="0" i="0" u="none" strike="noStrike">
                  <a:solidFill>
                    <a:srgbClr val="FFFFFF"/>
                  </a:solidFill>
                  <a:latin typeface="Pretendard Black"/>
                </a:rPr>
                <a:t> </a:t>
              </a:r>
              <a:r>
                <a:rPr lang="ko-KR" sz="2500" b="0" i="0" u="none" strike="noStrike">
                  <a:solidFill>
                    <a:srgbClr val="FFFFFF"/>
                  </a:solidFill>
                  <a:ea typeface="Pretendard Black"/>
                </a:rPr>
                <a:t>대시보드</a:t>
              </a: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0B0A858F-C56A-CE29-6C3B-1E6CED9A9DC9}"/>
              </a:ext>
            </a:extLst>
          </p:cNvPr>
          <p:cNvGrpSpPr/>
          <p:nvPr/>
        </p:nvGrpSpPr>
        <p:grpSpPr>
          <a:xfrm>
            <a:off x="5613400" y="2514600"/>
            <a:ext cx="4191000" cy="2730500"/>
            <a:chOff x="5613400" y="2514600"/>
            <a:chExt cx="4191000" cy="2730500"/>
          </a:xfrm>
        </p:grpSpPr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5613400" y="2514600"/>
              <a:ext cx="4191000" cy="2730500"/>
            </a:xfrm>
            <a:prstGeom prst="rect">
              <a:avLst/>
            </a:prstGeom>
            <a:effectLst>
              <a:outerShdw blurRad="74020" dist="251651" dir="2700000">
                <a:srgbClr val="000000">
                  <a:alpha val="20000"/>
                </a:srgbClr>
              </a:outerShdw>
            </a:effectLst>
          </p:spPr>
        </p:pic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5854700" y="3162300"/>
              <a:ext cx="3683000" cy="1803400"/>
            </a:xfrm>
            <a:prstGeom prst="rect">
              <a:avLst/>
            </a:prstGeom>
          </p:spPr>
        </p:pic>
        <p:sp>
          <p:nvSpPr>
            <p:cNvPr id="30" name="TextBox 30"/>
            <p:cNvSpPr txBox="1"/>
            <p:nvPr/>
          </p:nvSpPr>
          <p:spPr>
            <a:xfrm>
              <a:off x="5854700" y="2654300"/>
              <a:ext cx="1803400" cy="381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100" b="1" i="0" u="none" strike="noStrike" dirty="0">
                  <a:solidFill>
                    <a:srgbClr val="0033CC"/>
                  </a:solidFill>
                  <a:ea typeface="Pretendard Regular"/>
                </a:rPr>
                <a:t>품질</a:t>
              </a:r>
              <a:r>
                <a:rPr lang="en-US" sz="21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100" b="1" i="0" u="none" strike="noStrike" dirty="0">
                  <a:solidFill>
                    <a:srgbClr val="0033CC"/>
                  </a:solidFill>
                  <a:ea typeface="Pretendard Regular"/>
                </a:rPr>
                <a:t>트렌드</a:t>
              </a:r>
              <a:r>
                <a:rPr lang="en-US" sz="21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100" b="1" i="0" u="none" strike="noStrike" dirty="0">
                  <a:solidFill>
                    <a:srgbClr val="0033CC"/>
                  </a:solidFill>
                  <a:ea typeface="Pretendard Regular"/>
                </a:rPr>
                <a:t>분석</a:t>
              </a:r>
            </a:p>
          </p:txBody>
        </p:sp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9067800" y="2616200"/>
              <a:ext cx="469900" cy="393700"/>
            </a:xfrm>
            <a:prstGeom prst="rect">
              <a:avLst/>
            </a:prstGeom>
          </p:spPr>
        </p:pic>
        <p:pic>
          <p:nvPicPr>
            <p:cNvPr id="47" name="Picture 47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7035800" y="3594100"/>
              <a:ext cx="1333500" cy="939800"/>
            </a:xfrm>
            <a:prstGeom prst="rect">
              <a:avLst/>
            </a:prstGeom>
            <a:effectLst>
              <a:outerShdw blurRad="8816" dist="144750" dir="2700000">
                <a:srgbClr val="000000">
                  <a:alpha val="50000"/>
                </a:srgbClr>
              </a:outerShdw>
            </a:effectLst>
          </p:spPr>
        </p:pic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E8BE6CA9-464A-8593-AFD8-805932265266}"/>
              </a:ext>
            </a:extLst>
          </p:cNvPr>
          <p:cNvGrpSpPr/>
          <p:nvPr/>
        </p:nvGrpSpPr>
        <p:grpSpPr>
          <a:xfrm>
            <a:off x="1092200" y="2489200"/>
            <a:ext cx="4191000" cy="2730500"/>
            <a:chOff x="1092200" y="2489200"/>
            <a:chExt cx="4191000" cy="2730500"/>
          </a:xfrm>
        </p:grpSpPr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092200" y="2489200"/>
              <a:ext cx="4191000" cy="2730500"/>
            </a:xfrm>
            <a:prstGeom prst="rect">
              <a:avLst/>
            </a:prstGeom>
            <a:effectLst>
              <a:outerShdw blurRad="74020" dist="251651" dir="2700000">
                <a:srgbClr val="000000">
                  <a:alpha val="20000"/>
                </a:srgbClr>
              </a:outerShdw>
            </a:effectLst>
          </p:spPr>
        </p:pic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1346200" y="3162300"/>
              <a:ext cx="3683000" cy="1803400"/>
            </a:xfrm>
            <a:prstGeom prst="rect">
              <a:avLst/>
            </a:prstGeom>
          </p:spPr>
        </p:pic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4648200" y="2616200"/>
              <a:ext cx="381000" cy="393700"/>
            </a:xfrm>
            <a:prstGeom prst="rect">
              <a:avLst/>
            </a:prstGeom>
          </p:spPr>
        </p:pic>
        <p:sp>
          <p:nvSpPr>
            <p:cNvPr id="29" name="TextBox 29"/>
            <p:cNvSpPr txBox="1"/>
            <p:nvPr/>
          </p:nvSpPr>
          <p:spPr>
            <a:xfrm>
              <a:off x="1346200" y="2654300"/>
              <a:ext cx="2032000" cy="381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100" b="1" i="0" u="none" strike="noStrike" dirty="0">
                  <a:solidFill>
                    <a:srgbClr val="0033CC"/>
                  </a:solidFill>
                  <a:ea typeface="Pretendard Regular"/>
                </a:rPr>
                <a:t>설비</a:t>
              </a:r>
              <a:r>
                <a:rPr lang="en-US" sz="21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100" b="1" i="0" u="none" strike="noStrike" dirty="0">
                  <a:solidFill>
                    <a:srgbClr val="0033CC"/>
                  </a:solidFill>
                  <a:ea typeface="Pretendard Regular"/>
                </a:rPr>
                <a:t>상태</a:t>
              </a:r>
              <a:r>
                <a:rPr lang="en-US" sz="21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100" b="1" i="0" u="none" strike="noStrike" dirty="0">
                  <a:solidFill>
                    <a:srgbClr val="0033CC"/>
                  </a:solidFill>
                  <a:ea typeface="Pretendard Regular"/>
                </a:rPr>
                <a:t>모니터링</a:t>
              </a:r>
            </a:p>
          </p:txBody>
        </p:sp>
        <p:pic>
          <p:nvPicPr>
            <p:cNvPr id="48" name="Picture 48"/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2616200" y="3556000"/>
              <a:ext cx="1143000" cy="1016000"/>
            </a:xfrm>
            <a:prstGeom prst="rect">
              <a:avLst/>
            </a:prstGeom>
            <a:effectLst>
              <a:outerShdw blurRad="10323" dist="156631" dir="2700000">
                <a:srgbClr val="000000">
                  <a:alpha val="50000"/>
                </a:srgbClr>
              </a:outerShdw>
            </a:effectLst>
          </p:spPr>
        </p:pic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1551B4C3-9288-8F05-46AE-E02D1A9BA951}"/>
              </a:ext>
            </a:extLst>
          </p:cNvPr>
          <p:cNvGrpSpPr/>
          <p:nvPr/>
        </p:nvGrpSpPr>
        <p:grpSpPr>
          <a:xfrm>
            <a:off x="1092200" y="6629400"/>
            <a:ext cx="4191000" cy="2730500"/>
            <a:chOff x="1092200" y="6629400"/>
            <a:chExt cx="4191000" cy="2730500"/>
          </a:xfrm>
        </p:grpSpPr>
        <p:pic>
          <p:nvPicPr>
            <p:cNvPr id="32" name="Picture 32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092200" y="6629400"/>
              <a:ext cx="4191000" cy="2730500"/>
            </a:xfrm>
            <a:prstGeom prst="rect">
              <a:avLst/>
            </a:prstGeom>
            <a:effectLst>
              <a:outerShdw blurRad="74020" dist="251651" dir="2700000">
                <a:srgbClr val="000000">
                  <a:alpha val="20000"/>
                </a:srgbClr>
              </a:outerShdw>
            </a:effectLst>
          </p:spPr>
        </p:pic>
        <p:pic>
          <p:nvPicPr>
            <p:cNvPr id="33" name="Picture 33"/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1346200" y="7302500"/>
              <a:ext cx="3683000" cy="1803400"/>
            </a:xfrm>
            <a:prstGeom prst="rect">
              <a:avLst/>
            </a:prstGeom>
          </p:spPr>
        </p:pic>
        <p:sp>
          <p:nvSpPr>
            <p:cNvPr id="34" name="TextBox 34"/>
            <p:cNvSpPr txBox="1"/>
            <p:nvPr/>
          </p:nvSpPr>
          <p:spPr>
            <a:xfrm>
              <a:off x="1346200" y="6794500"/>
              <a:ext cx="1562100" cy="381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100" b="1" i="0" u="none" strike="noStrike">
                  <a:solidFill>
                    <a:srgbClr val="0033CC"/>
                  </a:solidFill>
                  <a:ea typeface="Pretendard Regular"/>
                </a:rPr>
                <a:t>설비</a:t>
              </a:r>
              <a:r>
                <a:rPr lang="en-US" sz="21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100" b="1" i="0" u="none" strike="noStrike">
                  <a:solidFill>
                    <a:srgbClr val="0033CC"/>
                  </a:solidFill>
                  <a:ea typeface="Pretendard Regular"/>
                </a:rPr>
                <a:t>고장</a:t>
              </a:r>
              <a:r>
                <a:rPr lang="en-US" sz="21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100" b="1" i="0" u="none" strike="noStrike">
                  <a:solidFill>
                    <a:srgbClr val="0033CC"/>
                  </a:solidFill>
                  <a:ea typeface="Pretendard Regular"/>
                </a:rPr>
                <a:t>예측</a:t>
              </a:r>
            </a:p>
          </p:txBody>
        </p:sp>
        <p:pic>
          <p:nvPicPr>
            <p:cNvPr id="35" name="Picture 35"/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4508500" y="6705600"/>
              <a:ext cx="520700" cy="520700"/>
            </a:xfrm>
            <a:prstGeom prst="rect">
              <a:avLst/>
            </a:prstGeom>
          </p:spPr>
        </p:pic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25"/>
            <a:stretch>
              <a:fillRect/>
            </a:stretch>
          </p:blipFill>
          <p:spPr>
            <a:xfrm>
              <a:off x="2616200" y="7696200"/>
              <a:ext cx="1143000" cy="952500"/>
            </a:xfrm>
            <a:prstGeom prst="rect">
              <a:avLst/>
            </a:prstGeom>
            <a:effectLst>
              <a:outerShdw blurRad="9036" dist="146538" dir="2700000">
                <a:srgbClr val="000000">
                  <a:alpha val="50000"/>
                </a:srgbClr>
              </a:outerShdw>
            </a:effectLst>
          </p:spPr>
        </p:pic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1446ACCD-9A9C-A6B8-6BA1-FE2310587924}"/>
              </a:ext>
            </a:extLst>
          </p:cNvPr>
          <p:cNvGrpSpPr/>
          <p:nvPr/>
        </p:nvGrpSpPr>
        <p:grpSpPr>
          <a:xfrm>
            <a:off x="5613400" y="6642100"/>
            <a:ext cx="4191000" cy="2730500"/>
            <a:chOff x="5613400" y="6642100"/>
            <a:chExt cx="4191000" cy="2730500"/>
          </a:xfrm>
        </p:grpSpPr>
        <p:pic>
          <p:nvPicPr>
            <p:cNvPr id="36" name="Picture 36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5613400" y="6642100"/>
              <a:ext cx="4191000" cy="2730500"/>
            </a:xfrm>
            <a:prstGeom prst="rect">
              <a:avLst/>
            </a:prstGeom>
            <a:effectLst>
              <a:outerShdw blurRad="74020" dist="251651" dir="2700000">
                <a:srgbClr val="000000">
                  <a:alpha val="20000"/>
                </a:srgbClr>
              </a:outerShdw>
            </a:effectLst>
          </p:spPr>
        </p:pic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5867400" y="7315200"/>
              <a:ext cx="3683000" cy="1803400"/>
            </a:xfrm>
            <a:prstGeom prst="rect">
              <a:avLst/>
            </a:prstGeom>
          </p:spPr>
        </p:pic>
        <p:pic>
          <p:nvPicPr>
            <p:cNvPr id="38" name="Picture 38"/>
            <p:cNvPicPr>
              <a:picLocks noChangeAspect="1"/>
            </p:cNvPicPr>
            <p:nvPr/>
          </p:nvPicPr>
          <p:blipFill>
            <a:blip r:embed="rId26"/>
            <a:stretch>
              <a:fillRect/>
            </a:stretch>
          </p:blipFill>
          <p:spPr>
            <a:xfrm>
              <a:off x="9182100" y="6781800"/>
              <a:ext cx="342900" cy="342900"/>
            </a:xfrm>
            <a:prstGeom prst="rect">
              <a:avLst/>
            </a:prstGeom>
          </p:spPr>
        </p:pic>
        <p:pic>
          <p:nvPicPr>
            <p:cNvPr id="50" name="Picture 50"/>
            <p:cNvPicPr>
              <a:picLocks noChangeAspect="1"/>
            </p:cNvPicPr>
            <p:nvPr/>
          </p:nvPicPr>
          <p:blipFill>
            <a:blip r:embed="rId27"/>
            <a:stretch>
              <a:fillRect/>
            </a:stretch>
          </p:blipFill>
          <p:spPr>
            <a:xfrm>
              <a:off x="7137400" y="7696200"/>
              <a:ext cx="1143000" cy="952500"/>
            </a:xfrm>
            <a:prstGeom prst="rect">
              <a:avLst/>
            </a:prstGeom>
            <a:effectLst>
              <a:outerShdw blurRad="9036" dist="146538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51" name="TextBox 51"/>
            <p:cNvSpPr txBox="1"/>
            <p:nvPr/>
          </p:nvSpPr>
          <p:spPr>
            <a:xfrm>
              <a:off x="5854700" y="6794500"/>
              <a:ext cx="1803400" cy="381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100" b="1" i="0" u="none" strike="noStrike">
                  <a:solidFill>
                    <a:srgbClr val="0033CC"/>
                  </a:solidFill>
                  <a:ea typeface="Pretendard Regular"/>
                </a:rPr>
                <a:t>생산</a:t>
              </a:r>
              <a:r>
                <a:rPr lang="en-US" sz="21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100" b="1" i="0" u="none" strike="noStrike">
                  <a:solidFill>
                    <a:srgbClr val="0033CC"/>
                  </a:solidFill>
                  <a:ea typeface="Pretendard Regular"/>
                </a:rPr>
                <a:t>효율성</a:t>
              </a:r>
              <a:r>
                <a:rPr lang="en-US" sz="21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100" b="1" i="0" u="none" strike="noStrike">
                  <a:solidFill>
                    <a:srgbClr val="0033CC"/>
                  </a:solidFill>
                  <a:ea typeface="Pretendard Regular"/>
                </a:rPr>
                <a:t>지표</a:t>
              </a: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2358640C-40D8-2C8F-6E40-C4845DE42959}"/>
              </a:ext>
            </a:extLst>
          </p:cNvPr>
          <p:cNvGrpSpPr/>
          <p:nvPr/>
        </p:nvGrpSpPr>
        <p:grpSpPr>
          <a:xfrm>
            <a:off x="10661650" y="3009900"/>
            <a:ext cx="7150100" cy="2717800"/>
            <a:chOff x="10604500" y="1130300"/>
            <a:chExt cx="7150100" cy="2717800"/>
          </a:xfrm>
        </p:grpSpPr>
        <p:pic>
          <p:nvPicPr>
            <p:cNvPr id="39" name="Picture 39"/>
            <p:cNvPicPr>
              <a:picLocks noChangeAspect="1"/>
            </p:cNvPicPr>
            <p:nvPr/>
          </p:nvPicPr>
          <p:blipFill>
            <a:blip r:embed="rId28"/>
            <a:stretch>
              <a:fillRect/>
            </a:stretch>
          </p:blipFill>
          <p:spPr>
            <a:xfrm>
              <a:off x="10604500" y="1130300"/>
              <a:ext cx="7150100" cy="2717800"/>
            </a:xfrm>
            <a:prstGeom prst="rect">
              <a:avLst/>
            </a:prstGeom>
          </p:spPr>
        </p:pic>
        <p:pic>
          <p:nvPicPr>
            <p:cNvPr id="40" name="Picture 40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0883900" y="1371600"/>
              <a:ext cx="482600" cy="482600"/>
            </a:xfrm>
            <a:prstGeom prst="rect">
              <a:avLst/>
            </a:prstGeom>
          </p:spPr>
        </p:pic>
        <p:pic>
          <p:nvPicPr>
            <p:cNvPr id="41" name="Picture 41"/>
            <p:cNvPicPr>
              <a:picLocks noChangeAspect="1"/>
            </p:cNvPicPr>
            <p:nvPr/>
          </p:nvPicPr>
          <p:blipFill>
            <a:blip r:embed="rId29"/>
            <a:stretch>
              <a:fillRect/>
            </a:stretch>
          </p:blipFill>
          <p:spPr>
            <a:xfrm>
              <a:off x="10922000" y="1397000"/>
              <a:ext cx="406400" cy="406400"/>
            </a:xfrm>
            <a:prstGeom prst="rect">
              <a:avLst/>
            </a:prstGeom>
            <a:effectLst>
              <a:outerShdw blurRad="1658" dist="37662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52" name="TextBox 52"/>
            <p:cNvSpPr txBox="1"/>
            <p:nvPr/>
          </p:nvSpPr>
          <p:spPr>
            <a:xfrm>
              <a:off x="11506200" y="1358900"/>
              <a:ext cx="2476500" cy="533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3000" b="1" i="0" u="none" strike="noStrike">
                  <a:solidFill>
                    <a:srgbClr val="0033CC"/>
                  </a:solidFill>
                  <a:ea typeface="Pretendard Regular"/>
                </a:rPr>
                <a:t>실시간</a:t>
              </a:r>
              <a:r>
                <a:rPr lang="en-US" sz="30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3000" b="1" i="0" u="none" strike="noStrike">
                  <a:solidFill>
                    <a:srgbClr val="0033CC"/>
                  </a:solidFill>
                  <a:ea typeface="Pretendard Regular"/>
                </a:rPr>
                <a:t>모니터링</a:t>
              </a:r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10922000" y="2095500"/>
              <a:ext cx="64516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 dirty="0">
                  <a:solidFill>
                    <a:srgbClr val="000000"/>
                  </a:solidFill>
                  <a:ea typeface="Pretendard Regular"/>
                </a:rPr>
                <a:t>생산</a:t>
              </a:r>
              <a:r>
                <a:rPr lang="en-US" sz="18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000000"/>
                  </a:solidFill>
                  <a:ea typeface="Pretendard Regular"/>
                </a:rPr>
                <a:t>라인의</a:t>
              </a:r>
              <a:r>
                <a:rPr lang="en-US" sz="18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000000"/>
                  </a:solidFill>
                  <a:ea typeface="Pretendard Regular"/>
                </a:rPr>
                <a:t>핵심</a:t>
              </a:r>
              <a:r>
                <a:rPr lang="en-US" sz="18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000000"/>
                  </a:solidFill>
                  <a:ea typeface="Pretendard Regular"/>
                </a:rPr>
                <a:t>지표를</a:t>
              </a:r>
              <a:r>
                <a:rPr lang="en-US" sz="18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000000"/>
                  </a:solidFill>
                  <a:ea typeface="Pretendard Regular"/>
                </a:rPr>
                <a:t>실시간으로</a:t>
              </a:r>
              <a:r>
                <a:rPr lang="en-US" sz="18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 err="1">
                  <a:solidFill>
                    <a:srgbClr val="000000"/>
                  </a:solidFill>
                  <a:ea typeface="Pretendard Regular"/>
                </a:rPr>
                <a:t>시각화하여</a:t>
              </a:r>
              <a:r>
                <a:rPr lang="en-US" sz="18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000000"/>
                  </a:solidFill>
                  <a:ea typeface="Pretendard Regular"/>
                </a:rPr>
                <a:t>즉각적인</a:t>
              </a:r>
              <a:r>
                <a:rPr lang="en-US" sz="18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000000"/>
                  </a:solidFill>
                  <a:ea typeface="Pretendard Regular"/>
                </a:rPr>
                <a:t>의사결정</a:t>
              </a:r>
              <a:r>
                <a:rPr lang="en-US" sz="18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000000"/>
                  </a:solidFill>
                  <a:ea typeface="Pretendard Regular"/>
                </a:rPr>
                <a:t>지원</a:t>
              </a:r>
            </a:p>
          </p:txBody>
        </p:sp>
        <p:sp>
          <p:nvSpPr>
            <p:cNvPr id="54" name="TextBox 54"/>
            <p:cNvSpPr txBox="1"/>
            <p:nvPr/>
          </p:nvSpPr>
          <p:spPr>
            <a:xfrm>
              <a:off x="11125200" y="2489200"/>
              <a:ext cx="2997200" cy="1028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42900" lvl="0" indent="-342900" algn="l">
                <a:lnSpc>
                  <a:spcPct val="182600"/>
                </a:lnSpc>
                <a:buClr>
                  <a:srgbClr val="476EE7"/>
                </a:buClr>
                <a:buFont typeface="Arial"/>
                <a:buChar char="●"/>
              </a:pP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설비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가동률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및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OEE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실시간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추적</a:t>
              </a:r>
            </a:p>
            <a:p>
              <a:pPr marL="342900" lvl="0" indent="-342900" algn="l">
                <a:lnSpc>
                  <a:spcPct val="182600"/>
                </a:lnSpc>
                <a:buClr>
                  <a:srgbClr val="476EE7"/>
                </a:buClr>
                <a:buFont typeface="Arial"/>
                <a:buChar char="●"/>
              </a:pP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품질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관련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핵심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지표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모니터링</a:t>
              </a:r>
            </a:p>
            <a:p>
              <a:pPr marL="342900" lvl="0" indent="-342900" algn="l">
                <a:lnSpc>
                  <a:spcPct val="182600"/>
                </a:lnSpc>
                <a:buClr>
                  <a:srgbClr val="476EE7"/>
                </a:buClr>
                <a:buFont typeface="Arial"/>
                <a:buChar char="●"/>
              </a:pP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알림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및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경고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시스템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통합</a:t>
              </a:r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4BC7C124-5C1C-BCEA-B22D-3C10BA7A5855}"/>
              </a:ext>
            </a:extLst>
          </p:cNvPr>
          <p:cNvGrpSpPr/>
          <p:nvPr/>
        </p:nvGrpSpPr>
        <p:grpSpPr>
          <a:xfrm>
            <a:off x="10661650" y="6032500"/>
            <a:ext cx="7150100" cy="2717800"/>
            <a:chOff x="10604500" y="4152900"/>
            <a:chExt cx="7150100" cy="2717800"/>
          </a:xfrm>
        </p:grpSpPr>
        <p:pic>
          <p:nvPicPr>
            <p:cNvPr id="42" name="Picture 42"/>
            <p:cNvPicPr>
              <a:picLocks noChangeAspect="1"/>
            </p:cNvPicPr>
            <p:nvPr/>
          </p:nvPicPr>
          <p:blipFill>
            <a:blip r:embed="rId28"/>
            <a:stretch>
              <a:fillRect/>
            </a:stretch>
          </p:blipFill>
          <p:spPr>
            <a:xfrm>
              <a:off x="10604500" y="4152900"/>
              <a:ext cx="7150100" cy="2717800"/>
            </a:xfrm>
            <a:prstGeom prst="rect">
              <a:avLst/>
            </a:prstGeom>
          </p:spPr>
        </p:pic>
        <p:pic>
          <p:nvPicPr>
            <p:cNvPr id="44" name="Picture 44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0883900" y="4356100"/>
              <a:ext cx="482600" cy="482600"/>
            </a:xfrm>
            <a:prstGeom prst="rect">
              <a:avLst/>
            </a:prstGeom>
          </p:spPr>
        </p:pic>
        <p:pic>
          <p:nvPicPr>
            <p:cNvPr id="45" name="Picture 45"/>
            <p:cNvPicPr>
              <a:picLocks noChangeAspect="1"/>
            </p:cNvPicPr>
            <p:nvPr/>
          </p:nvPicPr>
          <p:blipFill>
            <a:blip r:embed="rId30"/>
            <a:stretch>
              <a:fillRect/>
            </a:stretch>
          </p:blipFill>
          <p:spPr>
            <a:xfrm>
              <a:off x="10934700" y="4406900"/>
              <a:ext cx="381000" cy="381000"/>
            </a:xfrm>
            <a:prstGeom prst="rect">
              <a:avLst/>
            </a:prstGeom>
            <a:effectLst>
              <a:outerShdw blurRad="1478" dist="35563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55" name="TextBox 55"/>
            <p:cNvSpPr txBox="1"/>
            <p:nvPr/>
          </p:nvSpPr>
          <p:spPr>
            <a:xfrm>
              <a:off x="11506200" y="4381500"/>
              <a:ext cx="2679700" cy="533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3000" b="1" i="0" u="none" strike="noStrike">
                  <a:solidFill>
                    <a:srgbClr val="0033CC"/>
                  </a:solidFill>
                  <a:latin typeface="Pretendard Regular"/>
                </a:rPr>
                <a:t>AI </a:t>
              </a:r>
              <a:r>
                <a:rPr lang="ko-KR" sz="3000" b="1" i="0" u="none" strike="noStrike">
                  <a:solidFill>
                    <a:srgbClr val="0033CC"/>
                  </a:solidFill>
                  <a:ea typeface="Pretendard Regular"/>
                </a:rPr>
                <a:t>기반</a:t>
              </a:r>
              <a:r>
                <a:rPr lang="en-US" sz="30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3000" b="1" i="0" u="none" strike="noStrike">
                  <a:solidFill>
                    <a:srgbClr val="0033CC"/>
                  </a:solidFill>
                  <a:ea typeface="Pretendard Regular"/>
                </a:rPr>
                <a:t>예측</a:t>
              </a:r>
              <a:r>
                <a:rPr lang="en-US" sz="30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3000" b="1" i="0" u="none" strike="noStrike">
                  <a:solidFill>
                    <a:srgbClr val="0033CC"/>
                  </a:solidFill>
                  <a:ea typeface="Pretendard Regular"/>
                </a:rPr>
                <a:t>분석</a:t>
              </a:r>
            </a:p>
          </p:txBody>
        </p:sp>
        <p:sp>
          <p:nvSpPr>
            <p:cNvPr id="56" name="TextBox 56"/>
            <p:cNvSpPr txBox="1"/>
            <p:nvPr/>
          </p:nvSpPr>
          <p:spPr>
            <a:xfrm>
              <a:off x="10922000" y="5118100"/>
              <a:ext cx="52070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800" b="0" i="0" u="none" strike="noStrike" dirty="0" err="1">
                  <a:solidFill>
                    <a:srgbClr val="000000"/>
                  </a:solidFill>
                  <a:latin typeface="Pretendard Regular"/>
                </a:rPr>
                <a:t>MLOps</a:t>
              </a:r>
              <a:r>
                <a:rPr lang="ko-KR" sz="1800" b="0" i="0" u="none" strike="noStrike" dirty="0">
                  <a:solidFill>
                    <a:srgbClr val="000000"/>
                  </a:solidFill>
                  <a:ea typeface="Pretendard Regular"/>
                </a:rPr>
                <a:t>에서</a:t>
              </a:r>
              <a:r>
                <a:rPr lang="en-US" sz="18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000000"/>
                  </a:solidFill>
                  <a:ea typeface="Pretendard Regular"/>
                </a:rPr>
                <a:t>처리된</a:t>
              </a:r>
              <a:r>
                <a:rPr lang="en-US" sz="18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000000"/>
                  </a:solidFill>
                  <a:ea typeface="Pretendard Regular"/>
                </a:rPr>
                <a:t>예측</a:t>
              </a:r>
              <a:r>
                <a:rPr lang="en-US" sz="18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000000"/>
                  </a:solidFill>
                  <a:ea typeface="Pretendard Regular"/>
                </a:rPr>
                <a:t>결과를</a:t>
              </a:r>
              <a:r>
                <a:rPr lang="en-US" sz="18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000000"/>
                  </a:solidFill>
                  <a:ea typeface="Pretendard Regular"/>
                </a:rPr>
                <a:t>직관적인</a:t>
              </a:r>
              <a:r>
                <a:rPr lang="en-US" sz="18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000000"/>
                  </a:solidFill>
                  <a:ea typeface="Pretendard Regular"/>
                </a:rPr>
                <a:t>형태로</a:t>
              </a:r>
              <a:r>
                <a:rPr lang="en-US" sz="18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000000"/>
                  </a:solidFill>
                  <a:ea typeface="Pretendard Regular"/>
                </a:rPr>
                <a:t>시각화</a:t>
              </a:r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11125200" y="5514340"/>
              <a:ext cx="3124200" cy="1028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42900" lvl="0" indent="-342900" algn="l">
                <a:lnSpc>
                  <a:spcPct val="182600"/>
                </a:lnSpc>
                <a:buClr>
                  <a:srgbClr val="476EE7"/>
                </a:buClr>
                <a:buFont typeface="Arial"/>
                <a:buChar char="●"/>
              </a:pP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설비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고장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예측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및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잔여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수명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표시</a:t>
              </a:r>
            </a:p>
            <a:p>
              <a:pPr marL="342900" lvl="0" indent="-342900" algn="l">
                <a:lnSpc>
                  <a:spcPct val="182600"/>
                </a:lnSpc>
                <a:buClr>
                  <a:srgbClr val="476EE7"/>
                </a:buClr>
                <a:buFont typeface="Arial"/>
                <a:buChar char="●"/>
              </a:pP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품질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이상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징후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사전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감지</a:t>
              </a:r>
            </a:p>
            <a:p>
              <a:pPr marL="342900" lvl="0" indent="-342900" algn="l">
                <a:lnSpc>
                  <a:spcPct val="182600"/>
                </a:lnSpc>
                <a:buClr>
                  <a:srgbClr val="476EE7"/>
                </a:buClr>
                <a:buFont typeface="Arial"/>
                <a:buChar char="●"/>
              </a:pP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생산성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개선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포인트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자동</a:t>
              </a:r>
              <a:r>
                <a:rPr lang="en-US" sz="1400" b="0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476EE7"/>
                  </a:solidFill>
                  <a:ea typeface="Pretendard Regular"/>
                </a:rPr>
                <a:t>제안</a:t>
              </a:r>
            </a:p>
          </p:txBody>
        </p:sp>
      </p:grpSp>
      <p:grpSp>
        <p:nvGrpSpPr>
          <p:cNvPr id="61" name="Group 61"/>
          <p:cNvGrpSpPr/>
          <p:nvPr/>
        </p:nvGrpSpPr>
        <p:grpSpPr>
          <a:xfrm>
            <a:off x="2147483647" y="1047445200"/>
            <a:ext cx="2147483647" cy="2147483647"/>
            <a:chOff x="0" y="0"/>
            <a:chExt cx="0" cy="0"/>
          </a:xfrm>
        </p:grpSpPr>
      </p:grpSp>
      <p:pic>
        <p:nvPicPr>
          <p:cNvPr id="62" name="Picture 62"/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939800" y="76200"/>
            <a:ext cx="6997700" cy="546100"/>
          </a:xfrm>
          <a:prstGeom prst="rect">
            <a:avLst/>
          </a:prstGeom>
        </p:spPr>
      </p:pic>
      <p:pic>
        <p:nvPicPr>
          <p:cNvPr id="63" name="Picture 63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939800" y="76200"/>
            <a:ext cx="2070100" cy="546100"/>
          </a:xfrm>
          <a:prstGeom prst="rect">
            <a:avLst/>
          </a:prstGeom>
        </p:spPr>
      </p:pic>
      <p:pic>
        <p:nvPicPr>
          <p:cNvPr id="64" name="Picture 64"/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939800" y="76200"/>
            <a:ext cx="1549400" cy="546100"/>
          </a:xfrm>
          <a:prstGeom prst="rect">
            <a:avLst/>
          </a:prstGeom>
        </p:spPr>
      </p:pic>
      <p:pic>
        <p:nvPicPr>
          <p:cNvPr id="65" name="Picture 65"/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939800" y="76200"/>
            <a:ext cx="901700" cy="546100"/>
          </a:xfrm>
          <a:prstGeom prst="rect">
            <a:avLst/>
          </a:prstGeom>
        </p:spPr>
      </p:pic>
      <p:sp>
        <p:nvSpPr>
          <p:cNvPr id="66" name="TextBox 66"/>
          <p:cNvSpPr txBox="1"/>
          <p:nvPr/>
        </p:nvSpPr>
        <p:spPr>
          <a:xfrm>
            <a:off x="2006600" y="127000"/>
            <a:ext cx="330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2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1308100" y="1270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1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2616200" y="127000"/>
            <a:ext cx="3937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3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3060700" y="127000"/>
            <a:ext cx="4953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04.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3505200" y="127000"/>
            <a:ext cx="42926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MES DashBoard &amp; User Interface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0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7200" y="0"/>
            <a:ext cx="1320800" cy="1320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272000" y="419100"/>
            <a:ext cx="7747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000" b="1" i="0" u="none" strike="noStrike" dirty="0">
                <a:solidFill>
                  <a:srgbClr val="5B80EF"/>
                </a:solidFill>
                <a:latin typeface="Pretendard Black"/>
              </a:rPr>
              <a:t>15/23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0" y="0"/>
            <a:ext cx="2147483647" cy="2147483647"/>
            <a:chOff x="0" y="0"/>
            <a:chExt cx="0" cy="0"/>
          </a:xfrm>
        </p:grpSpPr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23900"/>
            <a:ext cx="18288000" cy="95631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500" y="0"/>
            <a:ext cx="8026400" cy="21209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100" y="622300"/>
            <a:ext cx="7467600" cy="101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8400" y="8166100"/>
            <a:ext cx="355600" cy="3556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1100" y="9385300"/>
            <a:ext cx="330200" cy="3175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18700" y="8204200"/>
            <a:ext cx="431800" cy="2921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44100" y="9398000"/>
            <a:ext cx="330200" cy="3302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38200" y="1257300"/>
            <a:ext cx="673100" cy="673100"/>
          </a:xfrm>
          <a:prstGeom prst="rect">
            <a:avLst/>
          </a:prstGeom>
        </p:spPr>
      </p:pic>
      <p:grpSp>
        <p:nvGrpSpPr>
          <p:cNvPr id="15" name="Group 15"/>
          <p:cNvGrpSpPr/>
          <p:nvPr/>
        </p:nvGrpSpPr>
        <p:grpSpPr>
          <a:xfrm>
            <a:off x="2147483647" y="1047445200"/>
            <a:ext cx="2147483647" cy="2147483647"/>
            <a:chOff x="0" y="0"/>
            <a:chExt cx="0" cy="0"/>
          </a:xfrm>
        </p:grpSpPr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39800" y="76200"/>
            <a:ext cx="6997700" cy="5461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39800" y="76200"/>
            <a:ext cx="2070100" cy="546100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39800" y="76200"/>
            <a:ext cx="1549400" cy="546100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39800" y="76200"/>
            <a:ext cx="901700" cy="546100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2006600" y="127000"/>
            <a:ext cx="330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08100" y="1270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1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616200" y="127000"/>
            <a:ext cx="3937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3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060700" y="127000"/>
            <a:ext cx="4953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04.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3505200" y="127000"/>
            <a:ext cx="42926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주차별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팀원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회고록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7A5D0F1E-15EA-F38F-1E0B-4CDB7604280B}"/>
              </a:ext>
            </a:extLst>
          </p:cNvPr>
          <p:cNvGrpSpPr/>
          <p:nvPr/>
        </p:nvGrpSpPr>
        <p:grpSpPr>
          <a:xfrm>
            <a:off x="152400" y="892417"/>
            <a:ext cx="5054600" cy="1612900"/>
            <a:chOff x="1143000" y="2552700"/>
            <a:chExt cx="5054600" cy="1892300"/>
          </a:xfrm>
        </p:grpSpPr>
        <p:pic>
          <p:nvPicPr>
            <p:cNvPr id="26" name="Picture 14">
              <a:extLst>
                <a:ext uri="{FF2B5EF4-FFF2-40B4-BE49-F238E27FC236}">
                  <a16:creationId xmlns:a16="http://schemas.microsoft.com/office/drawing/2014/main" id="{FBD95A0E-18B6-C079-446E-5EA565516C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143000" y="2552700"/>
              <a:ext cx="5054600" cy="1892300"/>
            </a:xfrm>
            <a:prstGeom prst="rect">
              <a:avLst/>
            </a:prstGeom>
          </p:spPr>
        </p:pic>
        <p:pic>
          <p:nvPicPr>
            <p:cNvPr id="27" name="Picture 16">
              <a:extLst>
                <a:ext uri="{FF2B5EF4-FFF2-40B4-BE49-F238E27FC236}">
                  <a16:creationId xmlns:a16="http://schemas.microsoft.com/office/drawing/2014/main" id="{B05227A4-DB69-7651-3D51-29FED94B31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1422400" y="2768600"/>
              <a:ext cx="508000" cy="508000"/>
            </a:xfrm>
            <a:prstGeom prst="rect">
              <a:avLst/>
            </a:prstGeom>
            <a:effectLst>
              <a:outerShdw blurRad="2571" dist="46901" dir="2700000">
                <a:srgbClr val="000000">
                  <a:alpha val="50000"/>
                </a:srgbClr>
              </a:outerShdw>
            </a:effectLst>
          </p:spPr>
        </p:pic>
        <p:pic>
          <p:nvPicPr>
            <p:cNvPr id="28" name="Picture 17">
              <a:extLst>
                <a:ext uri="{FF2B5EF4-FFF2-40B4-BE49-F238E27FC236}">
                  <a16:creationId xmlns:a16="http://schemas.microsoft.com/office/drawing/2014/main" id="{98F7AEEB-6FBA-F709-4CCD-C011B753D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alphaModFix amt="41000"/>
            </a:blip>
            <a:stretch>
              <a:fillRect/>
            </a:stretch>
          </p:blipFill>
          <p:spPr>
            <a:xfrm>
              <a:off x="3060700" y="2794000"/>
              <a:ext cx="660400" cy="304800"/>
            </a:xfrm>
            <a:prstGeom prst="rect">
              <a:avLst/>
            </a:prstGeom>
          </p:spPr>
        </p:pic>
        <p:sp>
          <p:nvSpPr>
            <p:cNvPr id="29" name="TextBox 21">
              <a:extLst>
                <a:ext uri="{FF2B5EF4-FFF2-40B4-BE49-F238E27FC236}">
                  <a16:creationId xmlns:a16="http://schemas.microsoft.com/office/drawing/2014/main" id="{A1DA9A1B-0860-4BA8-29CF-C0F1A356064E}"/>
                </a:ext>
              </a:extLst>
            </p:cNvPr>
            <p:cNvSpPr txBox="1"/>
            <p:nvPr/>
          </p:nvSpPr>
          <p:spPr>
            <a:xfrm>
              <a:off x="1524000" y="2806700"/>
              <a:ext cx="381000" cy="495300"/>
            </a:xfrm>
            <a:prstGeom prst="rect">
              <a:avLst/>
            </a:prstGeom>
            <a:effectLst>
              <a:outerShdw dist="17780" dir="2700000">
                <a:srgbClr val="000000">
                  <a:alpha val="40000"/>
                </a:srgbClr>
              </a:outerShdw>
            </a:effectLst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0" i="0" u="none" strike="noStrike">
                  <a:solidFill>
                    <a:srgbClr val="FFFFFF"/>
                  </a:solidFill>
                  <a:ea typeface="Pretendard Regular"/>
                </a:rPr>
                <a:t>지</a:t>
              </a:r>
            </a:p>
          </p:txBody>
        </p:sp>
        <p:sp>
          <p:nvSpPr>
            <p:cNvPr id="30" name="TextBox 22">
              <a:extLst>
                <a:ext uri="{FF2B5EF4-FFF2-40B4-BE49-F238E27FC236}">
                  <a16:creationId xmlns:a16="http://schemas.microsoft.com/office/drawing/2014/main" id="{6A9D7751-AB82-6899-A4B9-0D291DDBDAE0}"/>
                </a:ext>
              </a:extLst>
            </p:cNvPr>
            <p:cNvSpPr txBox="1"/>
            <p:nvPr/>
          </p:nvSpPr>
          <p:spPr>
            <a:xfrm>
              <a:off x="2057400" y="2806700"/>
              <a:ext cx="9906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1" i="0" u="none" strike="noStrike">
                  <a:solidFill>
                    <a:srgbClr val="0033CC"/>
                  </a:solidFill>
                  <a:ea typeface="Pretendard Regular"/>
                </a:rPr>
                <a:t>지평진</a:t>
              </a:r>
            </a:p>
          </p:txBody>
        </p:sp>
        <p:sp>
          <p:nvSpPr>
            <p:cNvPr id="31" name="TextBox 23">
              <a:extLst>
                <a:ext uri="{FF2B5EF4-FFF2-40B4-BE49-F238E27FC236}">
                  <a16:creationId xmlns:a16="http://schemas.microsoft.com/office/drawing/2014/main" id="{52DDF468-DE09-C8EE-683B-0EB0B7B81728}"/>
                </a:ext>
              </a:extLst>
            </p:cNvPr>
            <p:cNvSpPr txBox="1"/>
            <p:nvPr/>
          </p:nvSpPr>
          <p:spPr>
            <a:xfrm>
              <a:off x="3149600" y="2819400"/>
              <a:ext cx="4826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1600" b="1" i="0" u="none" strike="noStrike">
                  <a:solidFill>
                    <a:srgbClr val="0033CC"/>
                  </a:solidFill>
                  <a:ea typeface="Pretendard Regular"/>
                </a:rPr>
                <a:t>팀장</a:t>
              </a:r>
            </a:p>
          </p:txBody>
        </p:sp>
        <p:sp>
          <p:nvSpPr>
            <p:cNvPr id="32" name="TextBox 24">
              <a:extLst>
                <a:ext uri="{FF2B5EF4-FFF2-40B4-BE49-F238E27FC236}">
                  <a16:creationId xmlns:a16="http://schemas.microsoft.com/office/drawing/2014/main" id="{822D854C-63A6-4B92-7488-611F25129052}"/>
                </a:ext>
              </a:extLst>
            </p:cNvPr>
            <p:cNvSpPr txBox="1"/>
            <p:nvPr/>
          </p:nvSpPr>
          <p:spPr>
            <a:xfrm>
              <a:off x="1409700" y="3429000"/>
              <a:ext cx="13843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1" i="0" u="none" strike="noStrike">
                  <a:solidFill>
                    <a:srgbClr val="000000"/>
                  </a:solidFill>
                  <a:latin typeface="Pretendard Regular"/>
                </a:rPr>
                <a:t>MLOps, </a:t>
              </a:r>
              <a:r>
                <a:rPr lang="ko-KR" sz="1600" b="1" i="0" u="none" strike="noStrike">
                  <a:solidFill>
                    <a:srgbClr val="000000"/>
                  </a:solidFill>
                  <a:ea typeface="Pretendard Regular"/>
                </a:rPr>
                <a:t>총괄</a:t>
              </a:r>
            </a:p>
          </p:txBody>
        </p:sp>
        <p:sp>
          <p:nvSpPr>
            <p:cNvPr id="33" name="TextBox 25">
              <a:extLst>
                <a:ext uri="{FF2B5EF4-FFF2-40B4-BE49-F238E27FC236}">
                  <a16:creationId xmlns:a16="http://schemas.microsoft.com/office/drawing/2014/main" id="{85287BA4-B9BE-EB76-A4D7-932E7611DB2C}"/>
                </a:ext>
              </a:extLst>
            </p:cNvPr>
            <p:cNvSpPr txBox="1"/>
            <p:nvPr/>
          </p:nvSpPr>
          <p:spPr>
            <a:xfrm>
              <a:off x="1409700" y="3911600"/>
              <a:ext cx="45974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0" i="0" u="none" strike="noStrike" dirty="0" err="1">
                  <a:solidFill>
                    <a:srgbClr val="787878"/>
                  </a:solidFill>
                  <a:latin typeface="Pretendard Regular"/>
                </a:rPr>
                <a:t>MLOps</a:t>
              </a:r>
              <a:r>
                <a:rPr lang="en-US" sz="1600" b="0" i="0" u="none" strike="noStrike" dirty="0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787878"/>
                  </a:solidFill>
                  <a:ea typeface="Pretendard Regular"/>
                </a:rPr>
                <a:t>요구사항</a:t>
              </a:r>
              <a:r>
                <a:rPr lang="en-US" sz="1600" b="0" i="0" u="none" strike="noStrike" dirty="0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787878"/>
                  </a:solidFill>
                  <a:ea typeface="Pretendard Regular"/>
                </a:rPr>
                <a:t>정의</a:t>
              </a:r>
              <a:r>
                <a:rPr lang="en-US" sz="1600" b="0" i="0" u="none" strike="noStrike" dirty="0">
                  <a:solidFill>
                    <a:srgbClr val="787878"/>
                  </a:solidFill>
                  <a:latin typeface="Pretendard Regular"/>
                </a:rPr>
                <a:t>, DAG </a:t>
              </a:r>
              <a:r>
                <a:rPr lang="ko-KR" sz="1600" b="0" i="0" u="none" strike="noStrike" dirty="0">
                  <a:solidFill>
                    <a:srgbClr val="787878"/>
                  </a:solidFill>
                  <a:ea typeface="Pretendard Regular"/>
                </a:rPr>
                <a:t>구조</a:t>
              </a:r>
              <a:r>
                <a:rPr lang="en-US" sz="1600" b="0" i="0" u="none" strike="noStrike" dirty="0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787878"/>
                  </a:solidFill>
                  <a:ea typeface="Pretendard Regular"/>
                </a:rPr>
                <a:t>설계</a:t>
              </a:r>
              <a:r>
                <a:rPr lang="en-US" sz="1600" b="0" i="0" u="none" strike="noStrike" dirty="0">
                  <a:solidFill>
                    <a:srgbClr val="787878"/>
                  </a:solidFill>
                  <a:latin typeface="Pretendard Regular"/>
                </a:rPr>
                <a:t>, </a:t>
              </a:r>
              <a:r>
                <a:rPr lang="ko-KR" sz="1600" b="0" i="0" u="none" strike="noStrike" dirty="0">
                  <a:solidFill>
                    <a:srgbClr val="787878"/>
                  </a:solidFill>
                  <a:ea typeface="Pretendard Regular"/>
                </a:rPr>
                <a:t>모델</a:t>
              </a:r>
              <a:r>
                <a:rPr lang="en-US" sz="1600" b="0" i="0" u="none" strike="noStrike" dirty="0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787878"/>
                  </a:solidFill>
                  <a:ea typeface="Pretendard Regular"/>
                </a:rPr>
                <a:t>학습</a:t>
              </a:r>
              <a:r>
                <a:rPr lang="en-US" sz="1600" b="0" i="0" u="none" strike="noStrike" dirty="0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787878"/>
                  </a:solidFill>
                  <a:ea typeface="Pretendard Regular"/>
                </a:rPr>
                <a:t>자동화</a:t>
              </a:r>
            </a:p>
          </p:txBody>
        </p:sp>
        <p:pic>
          <p:nvPicPr>
            <p:cNvPr id="34" name="Picture 64">
              <a:extLst>
                <a:ext uri="{FF2B5EF4-FFF2-40B4-BE49-F238E27FC236}">
                  <a16:creationId xmlns:a16="http://schemas.microsoft.com/office/drawing/2014/main" id="{E50D9B2D-B6FC-82EB-83EF-D7FF808569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3924300" y="2692400"/>
              <a:ext cx="2120900" cy="1168400"/>
            </a:xfrm>
            <a:prstGeom prst="rect">
              <a:avLst/>
            </a:prstGeom>
          </p:spPr>
        </p:pic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EDDBFB16-A09A-D75F-F735-0EFEB26FC62D}"/>
              </a:ext>
            </a:extLst>
          </p:cNvPr>
          <p:cNvGrpSpPr/>
          <p:nvPr/>
        </p:nvGrpSpPr>
        <p:grpSpPr>
          <a:xfrm>
            <a:off x="171450" y="2768347"/>
            <a:ext cx="5054600" cy="1645374"/>
            <a:chOff x="6616700" y="2552700"/>
            <a:chExt cx="5054600" cy="1930400"/>
          </a:xfrm>
        </p:grpSpPr>
        <p:pic>
          <p:nvPicPr>
            <p:cNvPr id="39" name="Picture 18">
              <a:extLst>
                <a:ext uri="{FF2B5EF4-FFF2-40B4-BE49-F238E27FC236}">
                  <a16:creationId xmlns:a16="http://schemas.microsoft.com/office/drawing/2014/main" id="{9841212C-32D0-B476-5210-A521C0302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6616700" y="2552700"/>
              <a:ext cx="5054600" cy="1892300"/>
            </a:xfrm>
            <a:prstGeom prst="rect">
              <a:avLst/>
            </a:prstGeom>
          </p:spPr>
        </p:pic>
        <p:pic>
          <p:nvPicPr>
            <p:cNvPr id="40" name="Picture 26">
              <a:extLst>
                <a:ext uri="{FF2B5EF4-FFF2-40B4-BE49-F238E27FC236}">
                  <a16:creationId xmlns:a16="http://schemas.microsoft.com/office/drawing/2014/main" id="{31A966B7-E73D-0098-D7F5-1DDB5BFA6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6908800" y="2794000"/>
              <a:ext cx="508000" cy="508000"/>
            </a:xfrm>
            <a:prstGeom prst="rect">
              <a:avLst/>
            </a:prstGeom>
            <a:effectLst>
              <a:outerShdw blurRad="2571" dist="46901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41" name="TextBox 27">
              <a:extLst>
                <a:ext uri="{FF2B5EF4-FFF2-40B4-BE49-F238E27FC236}">
                  <a16:creationId xmlns:a16="http://schemas.microsoft.com/office/drawing/2014/main" id="{D0744C93-FCCC-0252-7562-F65E92ABFBE0}"/>
                </a:ext>
              </a:extLst>
            </p:cNvPr>
            <p:cNvSpPr txBox="1"/>
            <p:nvPr/>
          </p:nvSpPr>
          <p:spPr>
            <a:xfrm>
              <a:off x="6997700" y="2819400"/>
              <a:ext cx="3810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0" i="0" u="none" strike="noStrike">
                  <a:solidFill>
                    <a:srgbClr val="FFFFFF"/>
                  </a:solidFill>
                  <a:ea typeface="Pretendard Regular"/>
                </a:rPr>
                <a:t>송</a:t>
              </a:r>
            </a:p>
          </p:txBody>
        </p:sp>
        <p:sp>
          <p:nvSpPr>
            <p:cNvPr id="42" name="TextBox 28">
              <a:extLst>
                <a:ext uri="{FF2B5EF4-FFF2-40B4-BE49-F238E27FC236}">
                  <a16:creationId xmlns:a16="http://schemas.microsoft.com/office/drawing/2014/main" id="{457DE323-031C-D4D8-B1D8-60047B289EBF}"/>
                </a:ext>
              </a:extLst>
            </p:cNvPr>
            <p:cNvSpPr txBox="1"/>
            <p:nvPr/>
          </p:nvSpPr>
          <p:spPr>
            <a:xfrm>
              <a:off x="7543800" y="2832100"/>
              <a:ext cx="9906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1" i="0" u="none" strike="noStrike">
                  <a:solidFill>
                    <a:srgbClr val="0033CC"/>
                  </a:solidFill>
                  <a:ea typeface="Pretendard Regular"/>
                </a:rPr>
                <a:t>송창우</a:t>
              </a:r>
            </a:p>
          </p:txBody>
        </p:sp>
        <p:sp>
          <p:nvSpPr>
            <p:cNvPr id="43" name="TextBox 29">
              <a:extLst>
                <a:ext uri="{FF2B5EF4-FFF2-40B4-BE49-F238E27FC236}">
                  <a16:creationId xmlns:a16="http://schemas.microsoft.com/office/drawing/2014/main" id="{72853444-4E78-C455-221F-9F5E406B54F4}"/>
                </a:ext>
              </a:extLst>
            </p:cNvPr>
            <p:cNvSpPr txBox="1"/>
            <p:nvPr/>
          </p:nvSpPr>
          <p:spPr>
            <a:xfrm>
              <a:off x="6921500" y="3479800"/>
              <a:ext cx="23876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1" i="0" u="none" strike="noStrike">
                  <a:solidFill>
                    <a:srgbClr val="000000"/>
                  </a:solidFill>
                  <a:latin typeface="Pretendard Regular"/>
                </a:rPr>
                <a:t>MLOps</a:t>
              </a:r>
            </a:p>
          </p:txBody>
        </p:sp>
        <p:sp>
          <p:nvSpPr>
            <p:cNvPr id="44" name="TextBox 30">
              <a:extLst>
                <a:ext uri="{FF2B5EF4-FFF2-40B4-BE49-F238E27FC236}">
                  <a16:creationId xmlns:a16="http://schemas.microsoft.com/office/drawing/2014/main" id="{8018F20F-84EE-4658-4F28-31E86A2D14AF}"/>
                </a:ext>
              </a:extLst>
            </p:cNvPr>
            <p:cNvSpPr txBox="1"/>
            <p:nvPr/>
          </p:nvSpPr>
          <p:spPr>
            <a:xfrm>
              <a:off x="6921500" y="3962400"/>
              <a:ext cx="3695700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Docker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환경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구축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, MLflow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설정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,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모델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테스트</a:t>
              </a:r>
            </a:p>
            <a:p>
              <a:pPr lvl="0" algn="l">
                <a:lnSpc>
                  <a:spcPct val="99600"/>
                </a:lnSpc>
              </a:pPr>
              <a:endParaRPr lang="ko-KR" sz="1600" b="0" i="0" u="none" strike="noStrike">
                <a:solidFill>
                  <a:srgbClr val="787878"/>
                </a:solidFill>
                <a:ea typeface="Pretendard Regular"/>
              </a:endParaRPr>
            </a:p>
          </p:txBody>
        </p:sp>
        <p:pic>
          <p:nvPicPr>
            <p:cNvPr id="45" name="Picture 65">
              <a:extLst>
                <a:ext uri="{FF2B5EF4-FFF2-40B4-BE49-F238E27FC236}">
                  <a16:creationId xmlns:a16="http://schemas.microsoft.com/office/drawing/2014/main" id="{D285BC11-96F5-3DBC-9BA8-3BC77B2262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9385300" y="2692400"/>
              <a:ext cx="2120900" cy="1168400"/>
            </a:xfrm>
            <a:prstGeom prst="rect">
              <a:avLst/>
            </a:prstGeom>
          </p:spPr>
        </p:pic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F5887082-B5BC-A002-ED07-167848C03D70}"/>
              </a:ext>
            </a:extLst>
          </p:cNvPr>
          <p:cNvGrpSpPr/>
          <p:nvPr/>
        </p:nvGrpSpPr>
        <p:grpSpPr>
          <a:xfrm>
            <a:off x="171450" y="4676751"/>
            <a:ext cx="5054600" cy="1634550"/>
            <a:chOff x="12141200" y="2552700"/>
            <a:chExt cx="5054600" cy="1917700"/>
          </a:xfrm>
        </p:grpSpPr>
        <p:pic>
          <p:nvPicPr>
            <p:cNvPr id="47" name="Picture 19">
              <a:extLst>
                <a:ext uri="{FF2B5EF4-FFF2-40B4-BE49-F238E27FC236}">
                  <a16:creationId xmlns:a16="http://schemas.microsoft.com/office/drawing/2014/main" id="{77FDFFCA-E5AD-2D74-B382-3B2904F110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2141200" y="2552700"/>
              <a:ext cx="5054600" cy="1892300"/>
            </a:xfrm>
            <a:prstGeom prst="rect">
              <a:avLst/>
            </a:prstGeom>
          </p:spPr>
        </p:pic>
        <p:pic>
          <p:nvPicPr>
            <p:cNvPr id="48" name="Picture 31">
              <a:extLst>
                <a:ext uri="{FF2B5EF4-FFF2-40B4-BE49-F238E27FC236}">
                  <a16:creationId xmlns:a16="http://schemas.microsoft.com/office/drawing/2014/main" id="{9B4B050A-651A-3376-A566-69894AB83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12433300" y="2768600"/>
              <a:ext cx="508000" cy="508000"/>
            </a:xfrm>
            <a:prstGeom prst="rect">
              <a:avLst/>
            </a:prstGeom>
            <a:effectLst>
              <a:outerShdw blurRad="2571" dist="46901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49" name="TextBox 32">
              <a:extLst>
                <a:ext uri="{FF2B5EF4-FFF2-40B4-BE49-F238E27FC236}">
                  <a16:creationId xmlns:a16="http://schemas.microsoft.com/office/drawing/2014/main" id="{ECA62B1A-B26A-93D4-FC19-DFD60A936E49}"/>
                </a:ext>
              </a:extLst>
            </p:cNvPr>
            <p:cNvSpPr txBox="1"/>
            <p:nvPr/>
          </p:nvSpPr>
          <p:spPr>
            <a:xfrm>
              <a:off x="12534900" y="2806700"/>
              <a:ext cx="3810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0" i="0" u="none" strike="noStrike" dirty="0">
                  <a:solidFill>
                    <a:srgbClr val="FFFFFF"/>
                  </a:solidFill>
                  <a:ea typeface="Pretendard Regular"/>
                </a:rPr>
                <a:t>김</a:t>
              </a:r>
            </a:p>
          </p:txBody>
        </p:sp>
        <p:sp>
          <p:nvSpPr>
            <p:cNvPr id="50" name="TextBox 33">
              <a:extLst>
                <a:ext uri="{FF2B5EF4-FFF2-40B4-BE49-F238E27FC236}">
                  <a16:creationId xmlns:a16="http://schemas.microsoft.com/office/drawing/2014/main" id="{B10DF332-C317-B0F9-6A57-1590FFCFA683}"/>
                </a:ext>
              </a:extLst>
            </p:cNvPr>
            <p:cNvSpPr txBox="1"/>
            <p:nvPr/>
          </p:nvSpPr>
          <p:spPr>
            <a:xfrm>
              <a:off x="13068300" y="2819400"/>
              <a:ext cx="9906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1" i="0" u="none" strike="noStrike" dirty="0" err="1">
                  <a:solidFill>
                    <a:srgbClr val="0033CC"/>
                  </a:solidFill>
                  <a:ea typeface="Pretendard Regular"/>
                </a:rPr>
                <a:t>김민창</a:t>
              </a:r>
              <a:endParaRPr lang="ko-KR" sz="2800" b="1" i="0" u="none" strike="noStrike" dirty="0">
                <a:solidFill>
                  <a:srgbClr val="0033CC"/>
                </a:solidFill>
                <a:ea typeface="Pretendard Regular"/>
              </a:endParaRPr>
            </a:p>
          </p:txBody>
        </p:sp>
        <p:sp>
          <p:nvSpPr>
            <p:cNvPr id="51" name="TextBox 34">
              <a:extLst>
                <a:ext uri="{FF2B5EF4-FFF2-40B4-BE49-F238E27FC236}">
                  <a16:creationId xmlns:a16="http://schemas.microsoft.com/office/drawing/2014/main" id="{B9629F4B-204F-C575-341D-F386515A2AF6}"/>
                </a:ext>
              </a:extLst>
            </p:cNvPr>
            <p:cNvSpPr txBox="1"/>
            <p:nvPr/>
          </p:nvSpPr>
          <p:spPr>
            <a:xfrm>
              <a:off x="12458700" y="3467100"/>
              <a:ext cx="23876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1" i="0" u="none" strike="noStrike">
                  <a:solidFill>
                    <a:srgbClr val="000000"/>
                  </a:solidFill>
                  <a:latin typeface="Pretendard Regular"/>
                </a:rPr>
                <a:t>DB</a:t>
              </a:r>
            </a:p>
          </p:txBody>
        </p:sp>
        <p:sp>
          <p:nvSpPr>
            <p:cNvPr id="52" name="TextBox 35">
              <a:extLst>
                <a:ext uri="{FF2B5EF4-FFF2-40B4-BE49-F238E27FC236}">
                  <a16:creationId xmlns:a16="http://schemas.microsoft.com/office/drawing/2014/main" id="{64C7BE5C-A6E5-874E-2B9D-516EE07803B6}"/>
                </a:ext>
              </a:extLst>
            </p:cNvPr>
            <p:cNvSpPr txBox="1"/>
            <p:nvPr/>
          </p:nvSpPr>
          <p:spPr>
            <a:xfrm>
              <a:off x="12458700" y="3949700"/>
              <a:ext cx="3657600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DB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구조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설계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, AWS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서버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구축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, FastAPI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연동</a:t>
              </a:r>
            </a:p>
            <a:p>
              <a:pPr lvl="0" algn="l">
                <a:lnSpc>
                  <a:spcPct val="99600"/>
                </a:lnSpc>
              </a:pPr>
              <a:endParaRPr lang="ko-KR" sz="1600" b="0" i="0" u="none" strike="noStrike">
                <a:solidFill>
                  <a:srgbClr val="787878"/>
                </a:solidFill>
                <a:ea typeface="Pretendard Regular"/>
              </a:endParaRPr>
            </a:p>
          </p:txBody>
        </p:sp>
        <p:pic>
          <p:nvPicPr>
            <p:cNvPr id="53" name="Picture 66">
              <a:extLst>
                <a:ext uri="{FF2B5EF4-FFF2-40B4-BE49-F238E27FC236}">
                  <a16:creationId xmlns:a16="http://schemas.microsoft.com/office/drawing/2014/main" id="{FB353FD8-07C0-E860-E20D-97A044CEC5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15011400" y="2603500"/>
              <a:ext cx="2120900" cy="1168400"/>
            </a:xfrm>
            <a:prstGeom prst="rect">
              <a:avLst/>
            </a:prstGeom>
          </p:spPr>
        </p:pic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E35771D0-B22D-E12B-10A3-A5F9FEEB0CBE}"/>
              </a:ext>
            </a:extLst>
          </p:cNvPr>
          <p:cNvGrpSpPr/>
          <p:nvPr/>
        </p:nvGrpSpPr>
        <p:grpSpPr>
          <a:xfrm>
            <a:off x="152400" y="6574331"/>
            <a:ext cx="5054600" cy="1612900"/>
            <a:chOff x="3924300" y="4775200"/>
            <a:chExt cx="5054600" cy="1892300"/>
          </a:xfrm>
        </p:grpSpPr>
        <p:pic>
          <p:nvPicPr>
            <p:cNvPr id="55" name="Picture 36">
              <a:extLst>
                <a:ext uri="{FF2B5EF4-FFF2-40B4-BE49-F238E27FC236}">
                  <a16:creationId xmlns:a16="http://schemas.microsoft.com/office/drawing/2014/main" id="{074F8653-A451-3995-D12D-984EF8B60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3924300" y="4775200"/>
              <a:ext cx="5054600" cy="1892300"/>
            </a:xfrm>
            <a:prstGeom prst="rect">
              <a:avLst/>
            </a:prstGeom>
          </p:spPr>
        </p:pic>
        <p:pic>
          <p:nvPicPr>
            <p:cNvPr id="56" name="Picture 37">
              <a:extLst>
                <a:ext uri="{FF2B5EF4-FFF2-40B4-BE49-F238E27FC236}">
                  <a16:creationId xmlns:a16="http://schemas.microsoft.com/office/drawing/2014/main" id="{5C31D17E-B8F7-5CEB-441F-5F1DB30E94A9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4216400" y="4991100"/>
              <a:ext cx="508000" cy="508000"/>
            </a:xfrm>
            <a:prstGeom prst="rect">
              <a:avLst/>
            </a:prstGeom>
            <a:effectLst>
              <a:outerShdw blurRad="2571" dist="46901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57" name="TextBox 38">
              <a:extLst>
                <a:ext uri="{FF2B5EF4-FFF2-40B4-BE49-F238E27FC236}">
                  <a16:creationId xmlns:a16="http://schemas.microsoft.com/office/drawing/2014/main" id="{8C94C43D-AB8C-338F-E12A-D7FF77DF8C39}"/>
                </a:ext>
              </a:extLst>
            </p:cNvPr>
            <p:cNvSpPr txBox="1"/>
            <p:nvPr/>
          </p:nvSpPr>
          <p:spPr>
            <a:xfrm>
              <a:off x="4318000" y="5029200"/>
              <a:ext cx="3810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0" i="0" u="none" strike="noStrike" dirty="0">
                  <a:solidFill>
                    <a:srgbClr val="FFFFFF"/>
                  </a:solidFill>
                  <a:ea typeface="Pretendard Regular"/>
                </a:rPr>
                <a:t>고</a:t>
              </a:r>
            </a:p>
          </p:txBody>
        </p:sp>
        <p:sp>
          <p:nvSpPr>
            <p:cNvPr id="58" name="TextBox 39">
              <a:extLst>
                <a:ext uri="{FF2B5EF4-FFF2-40B4-BE49-F238E27FC236}">
                  <a16:creationId xmlns:a16="http://schemas.microsoft.com/office/drawing/2014/main" id="{5CA5A6D1-81B4-DC0C-E9CA-4D87E3CBBB67}"/>
                </a:ext>
              </a:extLst>
            </p:cNvPr>
            <p:cNvSpPr txBox="1"/>
            <p:nvPr/>
          </p:nvSpPr>
          <p:spPr>
            <a:xfrm>
              <a:off x="4851400" y="5041900"/>
              <a:ext cx="9906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1" i="0" u="none" strike="noStrike" dirty="0" err="1">
                  <a:solidFill>
                    <a:srgbClr val="0033CC"/>
                  </a:solidFill>
                  <a:ea typeface="Pretendard Regular"/>
                </a:rPr>
                <a:t>고찬국</a:t>
              </a:r>
              <a:endParaRPr lang="ko-KR" sz="2800" b="1" i="0" u="none" strike="noStrike" dirty="0">
                <a:solidFill>
                  <a:srgbClr val="0033CC"/>
                </a:solidFill>
                <a:ea typeface="Pretendard Regular"/>
              </a:endParaRPr>
            </a:p>
          </p:txBody>
        </p:sp>
        <p:sp>
          <p:nvSpPr>
            <p:cNvPr id="59" name="TextBox 40">
              <a:extLst>
                <a:ext uri="{FF2B5EF4-FFF2-40B4-BE49-F238E27FC236}">
                  <a16:creationId xmlns:a16="http://schemas.microsoft.com/office/drawing/2014/main" id="{52280952-059B-34B6-7606-7470D42E52E0}"/>
                </a:ext>
              </a:extLst>
            </p:cNvPr>
            <p:cNvSpPr txBox="1"/>
            <p:nvPr/>
          </p:nvSpPr>
          <p:spPr>
            <a:xfrm>
              <a:off x="4229100" y="5689600"/>
              <a:ext cx="23876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1" i="0" u="none" strike="noStrike">
                  <a:solidFill>
                    <a:srgbClr val="000000"/>
                  </a:solidFill>
                  <a:latin typeface="Pretendard Regular"/>
                </a:rPr>
                <a:t>MES </a:t>
              </a:r>
              <a:r>
                <a:rPr lang="ko-KR" sz="1600" b="1" i="0" u="none" strike="noStrike">
                  <a:solidFill>
                    <a:srgbClr val="000000"/>
                  </a:solidFill>
                  <a:ea typeface="Pretendard Regular"/>
                </a:rPr>
                <a:t>대시보드</a:t>
              </a:r>
              <a:r>
                <a:rPr lang="en-US" sz="1600" b="1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>
                  <a:solidFill>
                    <a:srgbClr val="000000"/>
                  </a:solidFill>
                  <a:ea typeface="Pretendard Regular"/>
                </a:rPr>
                <a:t>구성</a:t>
              </a:r>
            </a:p>
          </p:txBody>
        </p:sp>
        <p:sp>
          <p:nvSpPr>
            <p:cNvPr id="60" name="TextBox 41">
              <a:extLst>
                <a:ext uri="{FF2B5EF4-FFF2-40B4-BE49-F238E27FC236}">
                  <a16:creationId xmlns:a16="http://schemas.microsoft.com/office/drawing/2014/main" id="{FCE69916-9128-7550-D2CE-692842D641F3}"/>
                </a:ext>
              </a:extLst>
            </p:cNvPr>
            <p:cNvSpPr txBox="1"/>
            <p:nvPr/>
          </p:nvSpPr>
          <p:spPr>
            <a:xfrm>
              <a:off x="4229100" y="6172200"/>
              <a:ext cx="44831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MES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시스템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분석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,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대시보드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설계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및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구현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, UI/UX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최적화</a:t>
              </a:r>
            </a:p>
          </p:txBody>
        </p:sp>
        <p:pic>
          <p:nvPicPr>
            <p:cNvPr id="61" name="Picture 67">
              <a:extLst>
                <a:ext uri="{FF2B5EF4-FFF2-40B4-BE49-F238E27FC236}">
                  <a16:creationId xmlns:a16="http://schemas.microsoft.com/office/drawing/2014/main" id="{C09730F6-B38F-E81B-219B-79544E33A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6743700" y="4927600"/>
              <a:ext cx="2120900" cy="1168400"/>
            </a:xfrm>
            <a:prstGeom prst="rect">
              <a:avLst/>
            </a:prstGeom>
          </p:spPr>
        </p:pic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9AEF3A7B-BD3B-EB54-9EA2-59665B168BAA}"/>
              </a:ext>
            </a:extLst>
          </p:cNvPr>
          <p:cNvGrpSpPr/>
          <p:nvPr/>
        </p:nvGrpSpPr>
        <p:grpSpPr>
          <a:xfrm>
            <a:off x="152400" y="8450262"/>
            <a:ext cx="5054600" cy="1612900"/>
            <a:chOff x="9436100" y="4775200"/>
            <a:chExt cx="5054600" cy="1892300"/>
          </a:xfrm>
        </p:grpSpPr>
        <p:pic>
          <p:nvPicPr>
            <p:cNvPr id="63" name="Picture 42">
              <a:extLst>
                <a:ext uri="{FF2B5EF4-FFF2-40B4-BE49-F238E27FC236}">
                  <a16:creationId xmlns:a16="http://schemas.microsoft.com/office/drawing/2014/main" id="{D3C8DAD6-AADB-FEC1-D63C-8939DA7B08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9436100" y="4775200"/>
              <a:ext cx="5054600" cy="1892300"/>
            </a:xfrm>
            <a:prstGeom prst="rect">
              <a:avLst/>
            </a:prstGeom>
          </p:spPr>
        </p:pic>
        <p:pic>
          <p:nvPicPr>
            <p:cNvPr id="64" name="Picture 43">
              <a:extLst>
                <a:ext uri="{FF2B5EF4-FFF2-40B4-BE49-F238E27FC236}">
                  <a16:creationId xmlns:a16="http://schemas.microsoft.com/office/drawing/2014/main" id="{74345B14-1066-BEFB-BC6D-FDD0ADE1E8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9728200" y="4991100"/>
              <a:ext cx="508000" cy="508000"/>
            </a:xfrm>
            <a:prstGeom prst="rect">
              <a:avLst/>
            </a:prstGeom>
            <a:effectLst>
              <a:outerShdw blurRad="2571" dist="46901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65" name="TextBox 48">
              <a:extLst>
                <a:ext uri="{FF2B5EF4-FFF2-40B4-BE49-F238E27FC236}">
                  <a16:creationId xmlns:a16="http://schemas.microsoft.com/office/drawing/2014/main" id="{7741FD97-B455-0C6D-A78F-CC00958C009B}"/>
                </a:ext>
              </a:extLst>
            </p:cNvPr>
            <p:cNvSpPr txBox="1"/>
            <p:nvPr/>
          </p:nvSpPr>
          <p:spPr>
            <a:xfrm>
              <a:off x="9829800" y="5029200"/>
              <a:ext cx="3810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0" i="0" u="none" strike="noStrike" dirty="0">
                  <a:solidFill>
                    <a:srgbClr val="FFFFFF"/>
                  </a:solidFill>
                  <a:ea typeface="Pretendard Regular"/>
                </a:rPr>
                <a:t>김</a:t>
              </a:r>
            </a:p>
          </p:txBody>
        </p:sp>
        <p:sp>
          <p:nvSpPr>
            <p:cNvPr id="66" name="TextBox 49">
              <a:extLst>
                <a:ext uri="{FF2B5EF4-FFF2-40B4-BE49-F238E27FC236}">
                  <a16:creationId xmlns:a16="http://schemas.microsoft.com/office/drawing/2014/main" id="{49A8EB2B-80DB-9BE2-7827-BF267DA83003}"/>
                </a:ext>
              </a:extLst>
            </p:cNvPr>
            <p:cNvSpPr txBox="1"/>
            <p:nvPr/>
          </p:nvSpPr>
          <p:spPr>
            <a:xfrm>
              <a:off x="10363200" y="5041900"/>
              <a:ext cx="12954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1" i="0" u="none" strike="noStrike" dirty="0">
                  <a:solidFill>
                    <a:srgbClr val="0033CC"/>
                  </a:solidFill>
                  <a:ea typeface="Pretendard Regular"/>
                </a:rPr>
                <a:t>김사무엘</a:t>
              </a:r>
            </a:p>
          </p:txBody>
        </p:sp>
        <p:sp>
          <p:nvSpPr>
            <p:cNvPr id="67" name="TextBox 50">
              <a:extLst>
                <a:ext uri="{FF2B5EF4-FFF2-40B4-BE49-F238E27FC236}">
                  <a16:creationId xmlns:a16="http://schemas.microsoft.com/office/drawing/2014/main" id="{2F7C492A-A7C9-A5F6-D476-4B130B0F8691}"/>
                </a:ext>
              </a:extLst>
            </p:cNvPr>
            <p:cNvSpPr txBox="1"/>
            <p:nvPr/>
          </p:nvSpPr>
          <p:spPr>
            <a:xfrm>
              <a:off x="9753600" y="5689600"/>
              <a:ext cx="3124200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MES GUI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구성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(MFC), PPT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제작</a:t>
              </a:r>
            </a:p>
            <a:p>
              <a:pPr lvl="0" algn="l">
                <a:lnSpc>
                  <a:spcPct val="99600"/>
                </a:lnSpc>
              </a:pPr>
              <a:endParaRPr lang="ko-KR" sz="1600" b="1" i="0" u="none" strike="noStrike" dirty="0">
                <a:solidFill>
                  <a:srgbClr val="000000"/>
                </a:solidFill>
                <a:ea typeface="Pretendard Regular"/>
              </a:endParaRPr>
            </a:p>
          </p:txBody>
        </p:sp>
        <p:sp>
          <p:nvSpPr>
            <p:cNvPr id="68" name="TextBox 51">
              <a:extLst>
                <a:ext uri="{FF2B5EF4-FFF2-40B4-BE49-F238E27FC236}">
                  <a16:creationId xmlns:a16="http://schemas.microsoft.com/office/drawing/2014/main" id="{64941405-7C15-10AA-1ACB-5D392C4E3996}"/>
                </a:ext>
              </a:extLst>
            </p:cNvPr>
            <p:cNvSpPr txBox="1"/>
            <p:nvPr/>
          </p:nvSpPr>
          <p:spPr>
            <a:xfrm>
              <a:off x="9753600" y="6172200"/>
              <a:ext cx="40386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MFC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기반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인터페이스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설계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및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구현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,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발표자료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준비</a:t>
              </a:r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92CA8DC5-8EE4-69BD-3091-25DEB660FD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12725400" y="4927600"/>
              <a:ext cx="1600200" cy="11684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82C768-6065-781C-969F-34AB18FC98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A71D2F3F-55E7-C1C9-9A2B-3B8807035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>
            <a:extLst>
              <a:ext uri="{FF2B5EF4-FFF2-40B4-BE49-F238E27FC236}">
                <a16:creationId xmlns:a16="http://schemas.microsoft.com/office/drawing/2014/main" id="{9DA676EF-29C1-5D40-C9EC-F836BC379CBA}"/>
              </a:ext>
            </a:extLst>
          </p:cNvPr>
          <p:cNvGrpSpPr/>
          <p:nvPr/>
        </p:nvGrpSpPr>
        <p:grpSpPr>
          <a:xfrm>
            <a:off x="2147483647" y="0"/>
            <a:ext cx="2147483647" cy="2147483647"/>
            <a:chOff x="0" y="0"/>
            <a:chExt cx="0" cy="0"/>
          </a:xfrm>
        </p:grpSpPr>
      </p:grpSp>
      <p:pic>
        <p:nvPicPr>
          <p:cNvPr id="4" name="Picture 4">
            <a:extLst>
              <a:ext uri="{FF2B5EF4-FFF2-40B4-BE49-F238E27FC236}">
                <a16:creationId xmlns:a16="http://schemas.microsoft.com/office/drawing/2014/main" id="{5A054875-EDDF-C920-3876-85F21A564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7200" y="0"/>
            <a:ext cx="1320800" cy="1320800"/>
          </a:xfrm>
          <a:prstGeom prst="rect">
            <a:avLst/>
          </a:prstGeom>
        </p:spPr>
      </p:pic>
      <p:sp>
        <p:nvSpPr>
          <p:cNvPr id="5" name="TextBox 5">
            <a:extLst>
              <a:ext uri="{FF2B5EF4-FFF2-40B4-BE49-F238E27FC236}">
                <a16:creationId xmlns:a16="http://schemas.microsoft.com/office/drawing/2014/main" id="{A00AC159-4BCB-D8CF-F8D5-0E43C715271B}"/>
              </a:ext>
            </a:extLst>
          </p:cNvPr>
          <p:cNvSpPr txBox="1"/>
          <p:nvPr/>
        </p:nvSpPr>
        <p:spPr>
          <a:xfrm>
            <a:off x="17272000" y="419100"/>
            <a:ext cx="7747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000" b="1" i="0" u="none" strike="noStrike" dirty="0">
                <a:solidFill>
                  <a:srgbClr val="5B80EF"/>
                </a:solidFill>
                <a:latin typeface="Pretendard Black"/>
              </a:rPr>
              <a:t>16/23</a:t>
            </a: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BF794381-ADBE-05EC-D10A-45D6C5FE3636}"/>
              </a:ext>
            </a:extLst>
          </p:cNvPr>
          <p:cNvGrpSpPr/>
          <p:nvPr/>
        </p:nvGrpSpPr>
        <p:grpSpPr>
          <a:xfrm>
            <a:off x="0" y="0"/>
            <a:ext cx="2147483647" cy="2147483647"/>
            <a:chOff x="0" y="0"/>
            <a:chExt cx="0" cy="0"/>
          </a:xfrm>
        </p:grpSpPr>
      </p:grpSp>
      <p:pic>
        <p:nvPicPr>
          <p:cNvPr id="7" name="Picture 7">
            <a:extLst>
              <a:ext uri="{FF2B5EF4-FFF2-40B4-BE49-F238E27FC236}">
                <a16:creationId xmlns:a16="http://schemas.microsoft.com/office/drawing/2014/main" id="{8E1B6A68-F4C5-4A99-3476-83D1BBE451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23900"/>
            <a:ext cx="18288000" cy="9563100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2178247A-678F-FFF3-3B12-99E6E8349D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500" y="0"/>
            <a:ext cx="8026400" cy="2120900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96695510-56A8-53DD-FACD-0A69B05036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100" y="622300"/>
            <a:ext cx="7467600" cy="101600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EA118AA2-E9A9-4783-B229-F2D4B1229B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8400" y="8166100"/>
            <a:ext cx="355600" cy="355600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80549867-F2C9-D049-7D99-9361B0059C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1100" y="9385300"/>
            <a:ext cx="330200" cy="317500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7F9667C7-8292-07FD-2A7C-BCB3B7817A0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18700" y="8204200"/>
            <a:ext cx="431800" cy="29210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id="{83C2B894-8737-48D3-ECF6-280168B66C5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44100" y="9398000"/>
            <a:ext cx="330200" cy="330200"/>
          </a:xfrm>
          <a:prstGeom prst="rect">
            <a:avLst/>
          </a:prstGeom>
        </p:spPr>
      </p:pic>
      <p:pic>
        <p:nvPicPr>
          <p:cNvPr id="14" name="Picture 14">
            <a:extLst>
              <a:ext uri="{FF2B5EF4-FFF2-40B4-BE49-F238E27FC236}">
                <a16:creationId xmlns:a16="http://schemas.microsoft.com/office/drawing/2014/main" id="{52A4EF41-6D24-25A4-9FDD-06A5706AE90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38200" y="1257300"/>
            <a:ext cx="673100" cy="673100"/>
          </a:xfrm>
          <a:prstGeom prst="rect">
            <a:avLst/>
          </a:prstGeom>
        </p:spPr>
      </p:pic>
      <p:grpSp>
        <p:nvGrpSpPr>
          <p:cNvPr id="15" name="Group 15">
            <a:extLst>
              <a:ext uri="{FF2B5EF4-FFF2-40B4-BE49-F238E27FC236}">
                <a16:creationId xmlns:a16="http://schemas.microsoft.com/office/drawing/2014/main" id="{0C2AC012-CF54-B41C-AA25-21180C6FD79B}"/>
              </a:ext>
            </a:extLst>
          </p:cNvPr>
          <p:cNvGrpSpPr/>
          <p:nvPr/>
        </p:nvGrpSpPr>
        <p:grpSpPr>
          <a:xfrm>
            <a:off x="2147483647" y="1047445200"/>
            <a:ext cx="2147483647" cy="2147483647"/>
            <a:chOff x="0" y="0"/>
            <a:chExt cx="0" cy="0"/>
          </a:xfrm>
        </p:grpSpPr>
      </p:grpSp>
      <p:pic>
        <p:nvPicPr>
          <p:cNvPr id="16" name="Picture 16">
            <a:extLst>
              <a:ext uri="{FF2B5EF4-FFF2-40B4-BE49-F238E27FC236}">
                <a16:creationId xmlns:a16="http://schemas.microsoft.com/office/drawing/2014/main" id="{06DF80CF-29F6-E0A8-32DD-D2B9ADF5C65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39800" y="76200"/>
            <a:ext cx="6997700" cy="546100"/>
          </a:xfrm>
          <a:prstGeom prst="rect">
            <a:avLst/>
          </a:prstGeom>
        </p:spPr>
      </p:pic>
      <p:pic>
        <p:nvPicPr>
          <p:cNvPr id="17" name="Picture 17">
            <a:extLst>
              <a:ext uri="{FF2B5EF4-FFF2-40B4-BE49-F238E27FC236}">
                <a16:creationId xmlns:a16="http://schemas.microsoft.com/office/drawing/2014/main" id="{A2FF5D74-1BD0-08C6-6957-A364EF64DE6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39800" y="76200"/>
            <a:ext cx="2070100" cy="546100"/>
          </a:xfrm>
          <a:prstGeom prst="rect">
            <a:avLst/>
          </a:prstGeom>
        </p:spPr>
      </p:pic>
      <p:pic>
        <p:nvPicPr>
          <p:cNvPr id="18" name="Picture 18">
            <a:extLst>
              <a:ext uri="{FF2B5EF4-FFF2-40B4-BE49-F238E27FC236}">
                <a16:creationId xmlns:a16="http://schemas.microsoft.com/office/drawing/2014/main" id="{645E6082-312C-580D-4951-6F3C2E0FECB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39800" y="76200"/>
            <a:ext cx="1549400" cy="546100"/>
          </a:xfrm>
          <a:prstGeom prst="rect">
            <a:avLst/>
          </a:prstGeom>
        </p:spPr>
      </p:pic>
      <p:pic>
        <p:nvPicPr>
          <p:cNvPr id="19" name="Picture 19">
            <a:extLst>
              <a:ext uri="{FF2B5EF4-FFF2-40B4-BE49-F238E27FC236}">
                <a16:creationId xmlns:a16="http://schemas.microsoft.com/office/drawing/2014/main" id="{F761C5DC-CBC2-2199-C349-BAB833B666A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39800" y="76200"/>
            <a:ext cx="901700" cy="546100"/>
          </a:xfrm>
          <a:prstGeom prst="rect">
            <a:avLst/>
          </a:prstGeom>
        </p:spPr>
      </p:pic>
      <p:sp>
        <p:nvSpPr>
          <p:cNvPr id="20" name="TextBox 20">
            <a:extLst>
              <a:ext uri="{FF2B5EF4-FFF2-40B4-BE49-F238E27FC236}">
                <a16:creationId xmlns:a16="http://schemas.microsoft.com/office/drawing/2014/main" id="{7788FE0B-5224-06CC-BF60-77CEB7D258DC}"/>
              </a:ext>
            </a:extLst>
          </p:cNvPr>
          <p:cNvSpPr txBox="1"/>
          <p:nvPr/>
        </p:nvSpPr>
        <p:spPr>
          <a:xfrm>
            <a:off x="2006600" y="127000"/>
            <a:ext cx="330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2</a:t>
            </a:r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8E0568FA-2A4A-14D4-C667-C6335DE5381C}"/>
              </a:ext>
            </a:extLst>
          </p:cNvPr>
          <p:cNvSpPr txBox="1"/>
          <p:nvPr/>
        </p:nvSpPr>
        <p:spPr>
          <a:xfrm>
            <a:off x="1308100" y="1270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1</a:t>
            </a: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C81984AF-4E8C-55C7-6C24-8385E4A05429}"/>
              </a:ext>
            </a:extLst>
          </p:cNvPr>
          <p:cNvSpPr txBox="1"/>
          <p:nvPr/>
        </p:nvSpPr>
        <p:spPr>
          <a:xfrm>
            <a:off x="2616200" y="127000"/>
            <a:ext cx="3937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3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4AC2B46F-25C1-EC13-E0E7-798C5A1989EB}"/>
              </a:ext>
            </a:extLst>
          </p:cNvPr>
          <p:cNvSpPr txBox="1"/>
          <p:nvPr/>
        </p:nvSpPr>
        <p:spPr>
          <a:xfrm>
            <a:off x="3060700" y="127000"/>
            <a:ext cx="4953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04.</a:t>
            </a:r>
          </a:p>
        </p:txBody>
      </p:sp>
      <p:sp>
        <p:nvSpPr>
          <p:cNvPr id="24" name="TextBox 24">
            <a:extLst>
              <a:ext uri="{FF2B5EF4-FFF2-40B4-BE49-F238E27FC236}">
                <a16:creationId xmlns:a16="http://schemas.microsoft.com/office/drawing/2014/main" id="{94E59F6B-95F9-8885-7468-D0C4A9A344FB}"/>
              </a:ext>
            </a:extLst>
          </p:cNvPr>
          <p:cNvSpPr txBox="1"/>
          <p:nvPr/>
        </p:nvSpPr>
        <p:spPr>
          <a:xfrm>
            <a:off x="3505200" y="127000"/>
            <a:ext cx="42926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주차별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팀원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회고록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857725B5-BEDE-5A47-3EA6-E573555FE9BD}"/>
              </a:ext>
            </a:extLst>
          </p:cNvPr>
          <p:cNvGrpSpPr/>
          <p:nvPr/>
        </p:nvGrpSpPr>
        <p:grpSpPr>
          <a:xfrm>
            <a:off x="152400" y="892417"/>
            <a:ext cx="5054600" cy="1612900"/>
            <a:chOff x="1143000" y="2552700"/>
            <a:chExt cx="5054600" cy="1892300"/>
          </a:xfrm>
        </p:grpSpPr>
        <p:pic>
          <p:nvPicPr>
            <p:cNvPr id="26" name="Picture 14">
              <a:extLst>
                <a:ext uri="{FF2B5EF4-FFF2-40B4-BE49-F238E27FC236}">
                  <a16:creationId xmlns:a16="http://schemas.microsoft.com/office/drawing/2014/main" id="{979C8F23-2FA7-7EC5-2531-DE9DE37FDE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143000" y="2552700"/>
              <a:ext cx="5054600" cy="1892300"/>
            </a:xfrm>
            <a:prstGeom prst="rect">
              <a:avLst/>
            </a:prstGeom>
          </p:spPr>
        </p:pic>
        <p:pic>
          <p:nvPicPr>
            <p:cNvPr id="27" name="Picture 16">
              <a:extLst>
                <a:ext uri="{FF2B5EF4-FFF2-40B4-BE49-F238E27FC236}">
                  <a16:creationId xmlns:a16="http://schemas.microsoft.com/office/drawing/2014/main" id="{C3B6301B-20DD-C3B2-8E2E-1A83F0C1A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1422400" y="2768600"/>
              <a:ext cx="508000" cy="508000"/>
            </a:xfrm>
            <a:prstGeom prst="rect">
              <a:avLst/>
            </a:prstGeom>
            <a:effectLst>
              <a:outerShdw blurRad="2571" dist="46901" dir="2700000">
                <a:srgbClr val="000000">
                  <a:alpha val="50000"/>
                </a:srgbClr>
              </a:outerShdw>
            </a:effectLst>
          </p:spPr>
        </p:pic>
        <p:pic>
          <p:nvPicPr>
            <p:cNvPr id="28" name="Picture 17">
              <a:extLst>
                <a:ext uri="{FF2B5EF4-FFF2-40B4-BE49-F238E27FC236}">
                  <a16:creationId xmlns:a16="http://schemas.microsoft.com/office/drawing/2014/main" id="{879A5B11-1A86-0A2F-2D93-F13DD0038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alphaModFix amt="41000"/>
            </a:blip>
            <a:stretch>
              <a:fillRect/>
            </a:stretch>
          </p:blipFill>
          <p:spPr>
            <a:xfrm>
              <a:off x="3060700" y="2794000"/>
              <a:ext cx="660400" cy="304800"/>
            </a:xfrm>
            <a:prstGeom prst="rect">
              <a:avLst/>
            </a:prstGeom>
          </p:spPr>
        </p:pic>
        <p:sp>
          <p:nvSpPr>
            <p:cNvPr id="29" name="TextBox 21">
              <a:extLst>
                <a:ext uri="{FF2B5EF4-FFF2-40B4-BE49-F238E27FC236}">
                  <a16:creationId xmlns:a16="http://schemas.microsoft.com/office/drawing/2014/main" id="{F257A61D-D5DF-2E10-DEAF-58D6F3F8D027}"/>
                </a:ext>
              </a:extLst>
            </p:cNvPr>
            <p:cNvSpPr txBox="1"/>
            <p:nvPr/>
          </p:nvSpPr>
          <p:spPr>
            <a:xfrm>
              <a:off x="1524000" y="2806700"/>
              <a:ext cx="381000" cy="495300"/>
            </a:xfrm>
            <a:prstGeom prst="rect">
              <a:avLst/>
            </a:prstGeom>
            <a:effectLst>
              <a:outerShdw dist="17780" dir="2700000">
                <a:srgbClr val="000000">
                  <a:alpha val="40000"/>
                </a:srgbClr>
              </a:outerShdw>
            </a:effectLst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0" i="0" u="none" strike="noStrike">
                  <a:solidFill>
                    <a:srgbClr val="FFFFFF"/>
                  </a:solidFill>
                  <a:ea typeface="Pretendard Regular"/>
                </a:rPr>
                <a:t>지</a:t>
              </a:r>
            </a:p>
          </p:txBody>
        </p:sp>
        <p:sp>
          <p:nvSpPr>
            <p:cNvPr id="30" name="TextBox 22">
              <a:extLst>
                <a:ext uri="{FF2B5EF4-FFF2-40B4-BE49-F238E27FC236}">
                  <a16:creationId xmlns:a16="http://schemas.microsoft.com/office/drawing/2014/main" id="{493928EE-1D73-4319-C26E-9A04457DE0A4}"/>
                </a:ext>
              </a:extLst>
            </p:cNvPr>
            <p:cNvSpPr txBox="1"/>
            <p:nvPr/>
          </p:nvSpPr>
          <p:spPr>
            <a:xfrm>
              <a:off x="2057400" y="2806700"/>
              <a:ext cx="9906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1" i="0" u="none" strike="noStrike">
                  <a:solidFill>
                    <a:srgbClr val="0033CC"/>
                  </a:solidFill>
                  <a:ea typeface="Pretendard Regular"/>
                </a:rPr>
                <a:t>지평진</a:t>
              </a:r>
            </a:p>
          </p:txBody>
        </p:sp>
        <p:sp>
          <p:nvSpPr>
            <p:cNvPr id="31" name="TextBox 23">
              <a:extLst>
                <a:ext uri="{FF2B5EF4-FFF2-40B4-BE49-F238E27FC236}">
                  <a16:creationId xmlns:a16="http://schemas.microsoft.com/office/drawing/2014/main" id="{D934CD83-1257-4868-92C6-AAA94B461DCB}"/>
                </a:ext>
              </a:extLst>
            </p:cNvPr>
            <p:cNvSpPr txBox="1"/>
            <p:nvPr/>
          </p:nvSpPr>
          <p:spPr>
            <a:xfrm>
              <a:off x="3149600" y="2819400"/>
              <a:ext cx="4826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1600" b="1" i="0" u="none" strike="noStrike">
                  <a:solidFill>
                    <a:srgbClr val="0033CC"/>
                  </a:solidFill>
                  <a:ea typeface="Pretendard Regular"/>
                </a:rPr>
                <a:t>팀장</a:t>
              </a:r>
            </a:p>
          </p:txBody>
        </p:sp>
        <p:sp>
          <p:nvSpPr>
            <p:cNvPr id="32" name="TextBox 24">
              <a:extLst>
                <a:ext uri="{FF2B5EF4-FFF2-40B4-BE49-F238E27FC236}">
                  <a16:creationId xmlns:a16="http://schemas.microsoft.com/office/drawing/2014/main" id="{25BE8D1A-3982-A262-2E03-F9BA47F65804}"/>
                </a:ext>
              </a:extLst>
            </p:cNvPr>
            <p:cNvSpPr txBox="1"/>
            <p:nvPr/>
          </p:nvSpPr>
          <p:spPr>
            <a:xfrm>
              <a:off x="1409700" y="3429000"/>
              <a:ext cx="13843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1" i="0" u="none" strike="noStrike">
                  <a:solidFill>
                    <a:srgbClr val="000000"/>
                  </a:solidFill>
                  <a:latin typeface="Pretendard Regular"/>
                </a:rPr>
                <a:t>MLOps, </a:t>
              </a:r>
              <a:r>
                <a:rPr lang="ko-KR" sz="1600" b="1" i="0" u="none" strike="noStrike">
                  <a:solidFill>
                    <a:srgbClr val="000000"/>
                  </a:solidFill>
                  <a:ea typeface="Pretendard Regular"/>
                </a:rPr>
                <a:t>총괄</a:t>
              </a:r>
            </a:p>
          </p:txBody>
        </p:sp>
        <p:sp>
          <p:nvSpPr>
            <p:cNvPr id="33" name="TextBox 25">
              <a:extLst>
                <a:ext uri="{FF2B5EF4-FFF2-40B4-BE49-F238E27FC236}">
                  <a16:creationId xmlns:a16="http://schemas.microsoft.com/office/drawing/2014/main" id="{8F5596B8-1A4A-DCFB-9350-EAB89CA56A37}"/>
                </a:ext>
              </a:extLst>
            </p:cNvPr>
            <p:cNvSpPr txBox="1"/>
            <p:nvPr/>
          </p:nvSpPr>
          <p:spPr>
            <a:xfrm>
              <a:off x="1409700" y="3911600"/>
              <a:ext cx="45974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0" i="0" u="none" strike="noStrike" dirty="0" err="1">
                  <a:solidFill>
                    <a:srgbClr val="787878"/>
                  </a:solidFill>
                  <a:latin typeface="Pretendard Regular"/>
                </a:rPr>
                <a:t>MLOps</a:t>
              </a:r>
              <a:r>
                <a:rPr lang="en-US" sz="1600" b="0" i="0" u="none" strike="noStrike" dirty="0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787878"/>
                  </a:solidFill>
                  <a:ea typeface="Pretendard Regular"/>
                </a:rPr>
                <a:t>요구사항</a:t>
              </a:r>
              <a:r>
                <a:rPr lang="en-US" sz="1600" b="0" i="0" u="none" strike="noStrike" dirty="0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787878"/>
                  </a:solidFill>
                  <a:ea typeface="Pretendard Regular"/>
                </a:rPr>
                <a:t>정의</a:t>
              </a:r>
              <a:r>
                <a:rPr lang="en-US" sz="1600" b="0" i="0" u="none" strike="noStrike" dirty="0">
                  <a:solidFill>
                    <a:srgbClr val="787878"/>
                  </a:solidFill>
                  <a:latin typeface="Pretendard Regular"/>
                </a:rPr>
                <a:t>, DAG </a:t>
              </a:r>
              <a:r>
                <a:rPr lang="ko-KR" sz="1600" b="0" i="0" u="none" strike="noStrike" dirty="0">
                  <a:solidFill>
                    <a:srgbClr val="787878"/>
                  </a:solidFill>
                  <a:ea typeface="Pretendard Regular"/>
                </a:rPr>
                <a:t>구조</a:t>
              </a:r>
              <a:r>
                <a:rPr lang="en-US" sz="1600" b="0" i="0" u="none" strike="noStrike" dirty="0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787878"/>
                  </a:solidFill>
                  <a:ea typeface="Pretendard Regular"/>
                </a:rPr>
                <a:t>설계</a:t>
              </a:r>
              <a:r>
                <a:rPr lang="en-US" sz="1600" b="0" i="0" u="none" strike="noStrike" dirty="0">
                  <a:solidFill>
                    <a:srgbClr val="787878"/>
                  </a:solidFill>
                  <a:latin typeface="Pretendard Regular"/>
                </a:rPr>
                <a:t>, </a:t>
              </a:r>
              <a:r>
                <a:rPr lang="ko-KR" sz="1600" b="0" i="0" u="none" strike="noStrike" dirty="0">
                  <a:solidFill>
                    <a:srgbClr val="787878"/>
                  </a:solidFill>
                  <a:ea typeface="Pretendard Regular"/>
                </a:rPr>
                <a:t>모델</a:t>
              </a:r>
              <a:r>
                <a:rPr lang="en-US" sz="1600" b="0" i="0" u="none" strike="noStrike" dirty="0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787878"/>
                  </a:solidFill>
                  <a:ea typeface="Pretendard Regular"/>
                </a:rPr>
                <a:t>학습</a:t>
              </a:r>
              <a:r>
                <a:rPr lang="en-US" sz="1600" b="0" i="0" u="none" strike="noStrike" dirty="0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787878"/>
                  </a:solidFill>
                  <a:ea typeface="Pretendard Regular"/>
                </a:rPr>
                <a:t>자동화</a:t>
              </a:r>
            </a:p>
          </p:txBody>
        </p:sp>
        <p:pic>
          <p:nvPicPr>
            <p:cNvPr id="34" name="Picture 64">
              <a:extLst>
                <a:ext uri="{FF2B5EF4-FFF2-40B4-BE49-F238E27FC236}">
                  <a16:creationId xmlns:a16="http://schemas.microsoft.com/office/drawing/2014/main" id="{97ABC493-ECE7-0645-FA90-95D9166A9D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3924300" y="2692400"/>
              <a:ext cx="2120900" cy="1168400"/>
            </a:xfrm>
            <a:prstGeom prst="rect">
              <a:avLst/>
            </a:prstGeom>
          </p:spPr>
        </p:pic>
      </p:grpSp>
      <p:pic>
        <p:nvPicPr>
          <p:cNvPr id="37" name="그림 36">
            <a:extLst>
              <a:ext uri="{FF2B5EF4-FFF2-40B4-BE49-F238E27FC236}">
                <a16:creationId xmlns:a16="http://schemas.microsoft.com/office/drawing/2014/main" id="{71DEB712-F167-0411-84CB-E021DE254583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391150" y="902982"/>
            <a:ext cx="12655550" cy="7273683"/>
          </a:xfrm>
          <a:prstGeom prst="rect">
            <a:avLst/>
          </a:prstGeom>
        </p:spPr>
      </p:pic>
      <p:pic>
        <p:nvPicPr>
          <p:cNvPr id="71" name="그림 70">
            <a:extLst>
              <a:ext uri="{FF2B5EF4-FFF2-40B4-BE49-F238E27FC236}">
                <a16:creationId xmlns:a16="http://schemas.microsoft.com/office/drawing/2014/main" id="{DF68390B-CA7A-4364-0267-B4D3E7DFD24E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410200" y="919236"/>
            <a:ext cx="12636500" cy="7241174"/>
          </a:xfrm>
          <a:prstGeom prst="rect">
            <a:avLst/>
          </a:prstGeom>
        </p:spPr>
      </p:pic>
      <p:pic>
        <p:nvPicPr>
          <p:cNvPr id="73" name="그림 72">
            <a:extLst>
              <a:ext uri="{FF2B5EF4-FFF2-40B4-BE49-F238E27FC236}">
                <a16:creationId xmlns:a16="http://schemas.microsoft.com/office/drawing/2014/main" id="{327744A4-262C-B323-14F2-11BF4A792438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410200" y="923240"/>
            <a:ext cx="12636500" cy="7233167"/>
          </a:xfrm>
          <a:prstGeom prst="rect">
            <a:avLst/>
          </a:prstGeom>
        </p:spPr>
      </p:pic>
      <p:grpSp>
        <p:nvGrpSpPr>
          <p:cNvPr id="82" name="그룹 81">
            <a:extLst>
              <a:ext uri="{FF2B5EF4-FFF2-40B4-BE49-F238E27FC236}">
                <a16:creationId xmlns:a16="http://schemas.microsoft.com/office/drawing/2014/main" id="{0DDF3751-9B46-D755-A459-4DBC185C9168}"/>
              </a:ext>
            </a:extLst>
          </p:cNvPr>
          <p:cNvGrpSpPr/>
          <p:nvPr/>
        </p:nvGrpSpPr>
        <p:grpSpPr>
          <a:xfrm>
            <a:off x="5410200" y="8304947"/>
            <a:ext cx="12636500" cy="534253"/>
            <a:chOff x="5410200" y="8304947"/>
            <a:chExt cx="12636500" cy="534253"/>
          </a:xfrm>
        </p:grpSpPr>
        <p:pic>
          <p:nvPicPr>
            <p:cNvPr id="78" name="Picture 18">
              <a:extLst>
                <a:ext uri="{FF2B5EF4-FFF2-40B4-BE49-F238E27FC236}">
                  <a16:creationId xmlns:a16="http://schemas.microsoft.com/office/drawing/2014/main" id="{D6A00EC4-5E3E-9812-8143-EEFE1F406C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5410200" y="8304947"/>
              <a:ext cx="12636500" cy="534253"/>
            </a:xfrm>
            <a:prstGeom prst="rect">
              <a:avLst/>
            </a:prstGeom>
          </p:spPr>
        </p:pic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BA33016-5969-8A0C-3811-FDA4F1E52A94}"/>
                </a:ext>
              </a:extLst>
            </p:cNvPr>
            <p:cNvSpPr txBox="1"/>
            <p:nvPr/>
          </p:nvSpPr>
          <p:spPr>
            <a:xfrm>
              <a:off x="8451850" y="8387407"/>
              <a:ext cx="65532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1" dirty="0"/>
                <a:t>1 </a:t>
              </a:r>
              <a:r>
                <a:rPr lang="ko-KR" altLang="en-US" b="1" dirty="0"/>
                <a:t>주차 </a:t>
              </a:r>
              <a:r>
                <a:rPr lang="en-US" altLang="ko-KR" b="1" dirty="0"/>
                <a:t>- </a:t>
              </a:r>
              <a:r>
                <a:rPr lang="ko-KR" altLang="en-US" b="1" dirty="0"/>
                <a:t>도커 컨테이너 스터디를 통해 도커 환경을 구성 및 배포</a:t>
              </a: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6DA008EF-72BE-6127-C3DD-595964BD0B88}"/>
              </a:ext>
            </a:extLst>
          </p:cNvPr>
          <p:cNvGrpSpPr/>
          <p:nvPr/>
        </p:nvGrpSpPr>
        <p:grpSpPr>
          <a:xfrm>
            <a:off x="5410200" y="8304947"/>
            <a:ext cx="12636500" cy="534253"/>
            <a:chOff x="5407065" y="8222487"/>
            <a:chExt cx="12636500" cy="534253"/>
          </a:xfrm>
        </p:grpSpPr>
        <p:pic>
          <p:nvPicPr>
            <p:cNvPr id="90" name="Picture 18">
              <a:extLst>
                <a:ext uri="{FF2B5EF4-FFF2-40B4-BE49-F238E27FC236}">
                  <a16:creationId xmlns:a16="http://schemas.microsoft.com/office/drawing/2014/main" id="{637A42FE-29B0-3213-29D7-77C274C992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5407065" y="8222487"/>
              <a:ext cx="12636500" cy="534253"/>
            </a:xfrm>
            <a:prstGeom prst="rect">
              <a:avLst/>
            </a:prstGeom>
          </p:spPr>
        </p:pic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DD6926D4-57F2-D0AC-3166-A9BDCADD3689}"/>
                </a:ext>
              </a:extLst>
            </p:cNvPr>
            <p:cNvSpPr txBox="1"/>
            <p:nvPr/>
          </p:nvSpPr>
          <p:spPr>
            <a:xfrm>
              <a:off x="9856808" y="8304947"/>
              <a:ext cx="373701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1" dirty="0"/>
                <a:t>2 </a:t>
              </a:r>
              <a:r>
                <a:rPr lang="ko-KR" altLang="en-US" b="1" dirty="0"/>
                <a:t>주차 </a:t>
              </a:r>
              <a:r>
                <a:rPr lang="en-US" altLang="ko-KR" b="1" dirty="0"/>
                <a:t>- </a:t>
              </a:r>
              <a:r>
                <a:rPr lang="ko-KR" altLang="en-US" b="1" dirty="0"/>
                <a:t>분석할 데이터 선정 및 분석</a:t>
              </a: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46E04383-F481-DCF6-988C-4EFCE23CB574}"/>
              </a:ext>
            </a:extLst>
          </p:cNvPr>
          <p:cNvGrpSpPr/>
          <p:nvPr/>
        </p:nvGrpSpPr>
        <p:grpSpPr>
          <a:xfrm>
            <a:off x="5410200" y="8304947"/>
            <a:ext cx="12636500" cy="534253"/>
            <a:chOff x="5405120" y="8108097"/>
            <a:chExt cx="12636500" cy="534253"/>
          </a:xfrm>
        </p:grpSpPr>
        <p:pic>
          <p:nvPicPr>
            <p:cNvPr id="93" name="Picture 18">
              <a:extLst>
                <a:ext uri="{FF2B5EF4-FFF2-40B4-BE49-F238E27FC236}">
                  <a16:creationId xmlns:a16="http://schemas.microsoft.com/office/drawing/2014/main" id="{8F92330D-064E-EBF1-E53D-E287FF7B05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5405120" y="8108097"/>
              <a:ext cx="12636500" cy="534253"/>
            </a:xfrm>
            <a:prstGeom prst="rect">
              <a:avLst/>
            </a:prstGeom>
          </p:spPr>
        </p:pic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6E3DBED0-BF45-C816-0E0B-5E3C3582077F}"/>
                </a:ext>
              </a:extLst>
            </p:cNvPr>
            <p:cNvSpPr txBox="1"/>
            <p:nvPr/>
          </p:nvSpPr>
          <p:spPr>
            <a:xfrm>
              <a:off x="10693306" y="8210303"/>
              <a:ext cx="255557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1" dirty="0"/>
                <a:t>3 </a:t>
              </a:r>
              <a:r>
                <a:rPr lang="ko-KR" altLang="en-US" b="1" dirty="0"/>
                <a:t>주차 </a:t>
              </a:r>
              <a:r>
                <a:rPr lang="en-US" altLang="ko-KR" b="1" dirty="0"/>
                <a:t>- </a:t>
              </a:r>
              <a:r>
                <a:rPr lang="ko-KR" altLang="en-US" b="1" dirty="0"/>
                <a:t>대화형 </a:t>
              </a:r>
              <a:r>
                <a:rPr lang="en-US" altLang="ko-KR" b="1" dirty="0"/>
                <a:t>CLI </a:t>
              </a:r>
              <a:r>
                <a:rPr lang="ko-KR" altLang="en-US" b="1" dirty="0"/>
                <a:t>화면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92374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6B38FA-51A6-2DFA-D508-3B34432118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3FE6C97-4242-101C-3F32-A6E2090973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>
            <a:extLst>
              <a:ext uri="{FF2B5EF4-FFF2-40B4-BE49-F238E27FC236}">
                <a16:creationId xmlns:a16="http://schemas.microsoft.com/office/drawing/2014/main" id="{FC0203BC-B4D0-0CF3-C50A-8EDA7800D2C4}"/>
              </a:ext>
            </a:extLst>
          </p:cNvPr>
          <p:cNvGrpSpPr/>
          <p:nvPr/>
        </p:nvGrpSpPr>
        <p:grpSpPr>
          <a:xfrm>
            <a:off x="2147483647" y="0"/>
            <a:ext cx="2147483647" cy="2147483647"/>
            <a:chOff x="0" y="0"/>
            <a:chExt cx="0" cy="0"/>
          </a:xfrm>
        </p:grpSpPr>
      </p:grpSp>
      <p:pic>
        <p:nvPicPr>
          <p:cNvPr id="4" name="Picture 4">
            <a:extLst>
              <a:ext uri="{FF2B5EF4-FFF2-40B4-BE49-F238E27FC236}">
                <a16:creationId xmlns:a16="http://schemas.microsoft.com/office/drawing/2014/main" id="{6B71B79F-8F21-2E1D-5FF1-70DBA71E2F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67200" y="0"/>
            <a:ext cx="1320800" cy="1320800"/>
          </a:xfrm>
          <a:prstGeom prst="rect">
            <a:avLst/>
          </a:prstGeom>
        </p:spPr>
      </p:pic>
      <p:sp>
        <p:nvSpPr>
          <p:cNvPr id="5" name="TextBox 5">
            <a:extLst>
              <a:ext uri="{FF2B5EF4-FFF2-40B4-BE49-F238E27FC236}">
                <a16:creationId xmlns:a16="http://schemas.microsoft.com/office/drawing/2014/main" id="{5857D249-3E20-2094-D18A-6F5D6B044F44}"/>
              </a:ext>
            </a:extLst>
          </p:cNvPr>
          <p:cNvSpPr txBox="1"/>
          <p:nvPr/>
        </p:nvSpPr>
        <p:spPr>
          <a:xfrm>
            <a:off x="17272000" y="419100"/>
            <a:ext cx="7747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000" b="1" i="0" u="none" strike="noStrike" dirty="0">
                <a:solidFill>
                  <a:srgbClr val="5B80EF"/>
                </a:solidFill>
                <a:latin typeface="Pretendard Black"/>
              </a:rPr>
              <a:t>17/23</a:t>
            </a: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A6933B41-C1C3-9536-654B-C77E6D535BB4}"/>
              </a:ext>
            </a:extLst>
          </p:cNvPr>
          <p:cNvGrpSpPr/>
          <p:nvPr/>
        </p:nvGrpSpPr>
        <p:grpSpPr>
          <a:xfrm>
            <a:off x="0" y="0"/>
            <a:ext cx="2147483647" cy="2147483647"/>
            <a:chOff x="0" y="0"/>
            <a:chExt cx="0" cy="0"/>
          </a:xfrm>
        </p:grpSpPr>
      </p:grpSp>
      <p:pic>
        <p:nvPicPr>
          <p:cNvPr id="7" name="Picture 7">
            <a:extLst>
              <a:ext uri="{FF2B5EF4-FFF2-40B4-BE49-F238E27FC236}">
                <a16:creationId xmlns:a16="http://schemas.microsoft.com/office/drawing/2014/main" id="{37592B7F-86EE-D305-D916-BB812290F1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723900"/>
            <a:ext cx="18288000" cy="9563100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6D0906BA-C927-D94E-1469-D699AE2DF1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500" y="0"/>
            <a:ext cx="8026400" cy="2120900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7A275A11-FFBB-7823-BC35-59847654D6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7100" y="622300"/>
            <a:ext cx="7467600" cy="101600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02C585A1-6DCB-3FD8-3817-B42C082334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8400" y="8166100"/>
            <a:ext cx="355600" cy="355600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FF12A9CE-9C35-5D87-A921-28DEFCD542F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81100" y="9385300"/>
            <a:ext cx="330200" cy="317500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3BEC8C5D-BC91-9E5F-1C56-27D631AF6FF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18700" y="8204200"/>
            <a:ext cx="431800" cy="29210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id="{AB6DDFCD-EA57-7312-6C04-220586AC6B4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944100" y="9398000"/>
            <a:ext cx="330200" cy="330200"/>
          </a:xfrm>
          <a:prstGeom prst="rect">
            <a:avLst/>
          </a:prstGeom>
        </p:spPr>
      </p:pic>
      <p:pic>
        <p:nvPicPr>
          <p:cNvPr id="14" name="Picture 14">
            <a:extLst>
              <a:ext uri="{FF2B5EF4-FFF2-40B4-BE49-F238E27FC236}">
                <a16:creationId xmlns:a16="http://schemas.microsoft.com/office/drawing/2014/main" id="{FA14FB42-B228-C2DA-F027-287879FAA9E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38200" y="1257300"/>
            <a:ext cx="673100" cy="673100"/>
          </a:xfrm>
          <a:prstGeom prst="rect">
            <a:avLst/>
          </a:prstGeom>
        </p:spPr>
      </p:pic>
      <p:grpSp>
        <p:nvGrpSpPr>
          <p:cNvPr id="15" name="Group 15">
            <a:extLst>
              <a:ext uri="{FF2B5EF4-FFF2-40B4-BE49-F238E27FC236}">
                <a16:creationId xmlns:a16="http://schemas.microsoft.com/office/drawing/2014/main" id="{BDF330C7-0ED2-0446-0BAA-F71E1827F6CE}"/>
              </a:ext>
            </a:extLst>
          </p:cNvPr>
          <p:cNvGrpSpPr/>
          <p:nvPr/>
        </p:nvGrpSpPr>
        <p:grpSpPr>
          <a:xfrm>
            <a:off x="2147483647" y="1047445200"/>
            <a:ext cx="2147483647" cy="2147483647"/>
            <a:chOff x="0" y="0"/>
            <a:chExt cx="0" cy="0"/>
          </a:xfrm>
        </p:grpSpPr>
      </p:grpSp>
      <p:pic>
        <p:nvPicPr>
          <p:cNvPr id="16" name="Picture 16">
            <a:extLst>
              <a:ext uri="{FF2B5EF4-FFF2-40B4-BE49-F238E27FC236}">
                <a16:creationId xmlns:a16="http://schemas.microsoft.com/office/drawing/2014/main" id="{AABD575D-47DA-6B24-0B22-22AD916E5A8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39800" y="76200"/>
            <a:ext cx="6997700" cy="546100"/>
          </a:xfrm>
          <a:prstGeom prst="rect">
            <a:avLst/>
          </a:prstGeom>
        </p:spPr>
      </p:pic>
      <p:pic>
        <p:nvPicPr>
          <p:cNvPr id="17" name="Picture 17">
            <a:extLst>
              <a:ext uri="{FF2B5EF4-FFF2-40B4-BE49-F238E27FC236}">
                <a16:creationId xmlns:a16="http://schemas.microsoft.com/office/drawing/2014/main" id="{DE209208-6B3E-C383-C9A7-D9D78E85495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39800" y="76200"/>
            <a:ext cx="2070100" cy="546100"/>
          </a:xfrm>
          <a:prstGeom prst="rect">
            <a:avLst/>
          </a:prstGeom>
        </p:spPr>
      </p:pic>
      <p:pic>
        <p:nvPicPr>
          <p:cNvPr id="18" name="Picture 18">
            <a:extLst>
              <a:ext uri="{FF2B5EF4-FFF2-40B4-BE49-F238E27FC236}">
                <a16:creationId xmlns:a16="http://schemas.microsoft.com/office/drawing/2014/main" id="{268A5B1A-0BF2-27AA-A2C3-503EED0E9F2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39800" y="76200"/>
            <a:ext cx="1549400" cy="546100"/>
          </a:xfrm>
          <a:prstGeom prst="rect">
            <a:avLst/>
          </a:prstGeom>
        </p:spPr>
      </p:pic>
      <p:pic>
        <p:nvPicPr>
          <p:cNvPr id="19" name="Picture 19">
            <a:extLst>
              <a:ext uri="{FF2B5EF4-FFF2-40B4-BE49-F238E27FC236}">
                <a16:creationId xmlns:a16="http://schemas.microsoft.com/office/drawing/2014/main" id="{081C9BBF-B2B8-77CF-57E1-A8FE6B5A13CA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39800" y="76200"/>
            <a:ext cx="901700" cy="546100"/>
          </a:xfrm>
          <a:prstGeom prst="rect">
            <a:avLst/>
          </a:prstGeom>
        </p:spPr>
      </p:pic>
      <p:sp>
        <p:nvSpPr>
          <p:cNvPr id="20" name="TextBox 20">
            <a:extLst>
              <a:ext uri="{FF2B5EF4-FFF2-40B4-BE49-F238E27FC236}">
                <a16:creationId xmlns:a16="http://schemas.microsoft.com/office/drawing/2014/main" id="{AB25AE1D-EF24-1A24-733A-C99834AA9B59}"/>
              </a:ext>
            </a:extLst>
          </p:cNvPr>
          <p:cNvSpPr txBox="1"/>
          <p:nvPr/>
        </p:nvSpPr>
        <p:spPr>
          <a:xfrm>
            <a:off x="2006600" y="127000"/>
            <a:ext cx="330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2</a:t>
            </a:r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D3B463DF-960C-08B7-9198-B76A58F83F73}"/>
              </a:ext>
            </a:extLst>
          </p:cNvPr>
          <p:cNvSpPr txBox="1"/>
          <p:nvPr/>
        </p:nvSpPr>
        <p:spPr>
          <a:xfrm>
            <a:off x="1308100" y="1270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1</a:t>
            </a: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6EEE1DDA-85E4-6FE9-F830-EB5E44F0F2F2}"/>
              </a:ext>
            </a:extLst>
          </p:cNvPr>
          <p:cNvSpPr txBox="1"/>
          <p:nvPr/>
        </p:nvSpPr>
        <p:spPr>
          <a:xfrm>
            <a:off x="2616200" y="127000"/>
            <a:ext cx="3937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3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8EDF7772-83C0-D153-53E0-9196699CBF9F}"/>
              </a:ext>
            </a:extLst>
          </p:cNvPr>
          <p:cNvSpPr txBox="1"/>
          <p:nvPr/>
        </p:nvSpPr>
        <p:spPr>
          <a:xfrm>
            <a:off x="3060700" y="127000"/>
            <a:ext cx="4953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04.</a:t>
            </a:r>
          </a:p>
        </p:txBody>
      </p:sp>
      <p:sp>
        <p:nvSpPr>
          <p:cNvPr id="24" name="TextBox 24">
            <a:extLst>
              <a:ext uri="{FF2B5EF4-FFF2-40B4-BE49-F238E27FC236}">
                <a16:creationId xmlns:a16="http://schemas.microsoft.com/office/drawing/2014/main" id="{D8E5FA1B-1038-3D16-BCD6-ED70DF4C28D5}"/>
              </a:ext>
            </a:extLst>
          </p:cNvPr>
          <p:cNvSpPr txBox="1"/>
          <p:nvPr/>
        </p:nvSpPr>
        <p:spPr>
          <a:xfrm>
            <a:off x="3505200" y="127000"/>
            <a:ext cx="42926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주차별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팀원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회고록</a:t>
            </a: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588D6C41-0129-CF44-C619-2D766745C5AE}"/>
              </a:ext>
            </a:extLst>
          </p:cNvPr>
          <p:cNvGrpSpPr/>
          <p:nvPr/>
        </p:nvGrpSpPr>
        <p:grpSpPr>
          <a:xfrm>
            <a:off x="171450" y="2768347"/>
            <a:ext cx="5054600" cy="1645374"/>
            <a:chOff x="6616700" y="2552700"/>
            <a:chExt cx="5054600" cy="1930400"/>
          </a:xfrm>
        </p:grpSpPr>
        <p:pic>
          <p:nvPicPr>
            <p:cNvPr id="39" name="Picture 18">
              <a:extLst>
                <a:ext uri="{FF2B5EF4-FFF2-40B4-BE49-F238E27FC236}">
                  <a16:creationId xmlns:a16="http://schemas.microsoft.com/office/drawing/2014/main" id="{96F1ABFF-5107-3C13-40D6-4384DE3C24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6616700" y="2552700"/>
              <a:ext cx="5054600" cy="1892300"/>
            </a:xfrm>
            <a:prstGeom prst="rect">
              <a:avLst/>
            </a:prstGeom>
          </p:spPr>
        </p:pic>
        <p:pic>
          <p:nvPicPr>
            <p:cNvPr id="40" name="Picture 26">
              <a:extLst>
                <a:ext uri="{FF2B5EF4-FFF2-40B4-BE49-F238E27FC236}">
                  <a16:creationId xmlns:a16="http://schemas.microsoft.com/office/drawing/2014/main" id="{F243C033-2361-2852-EBD4-E49BBAE4BC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6908800" y="2794000"/>
              <a:ext cx="508000" cy="508000"/>
            </a:xfrm>
            <a:prstGeom prst="rect">
              <a:avLst/>
            </a:prstGeom>
            <a:effectLst>
              <a:outerShdw blurRad="2571" dist="46901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41" name="TextBox 27">
              <a:extLst>
                <a:ext uri="{FF2B5EF4-FFF2-40B4-BE49-F238E27FC236}">
                  <a16:creationId xmlns:a16="http://schemas.microsoft.com/office/drawing/2014/main" id="{5AFCDBBB-27FA-A401-91C5-B5A738D01BBC}"/>
                </a:ext>
              </a:extLst>
            </p:cNvPr>
            <p:cNvSpPr txBox="1"/>
            <p:nvPr/>
          </p:nvSpPr>
          <p:spPr>
            <a:xfrm>
              <a:off x="6997700" y="2819400"/>
              <a:ext cx="3810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0" i="0" u="none" strike="noStrike">
                  <a:solidFill>
                    <a:srgbClr val="FFFFFF"/>
                  </a:solidFill>
                  <a:ea typeface="Pretendard Regular"/>
                </a:rPr>
                <a:t>송</a:t>
              </a:r>
            </a:p>
          </p:txBody>
        </p:sp>
        <p:sp>
          <p:nvSpPr>
            <p:cNvPr id="42" name="TextBox 28">
              <a:extLst>
                <a:ext uri="{FF2B5EF4-FFF2-40B4-BE49-F238E27FC236}">
                  <a16:creationId xmlns:a16="http://schemas.microsoft.com/office/drawing/2014/main" id="{50FFE2E1-BACE-B129-E4F7-4A19C74EF932}"/>
                </a:ext>
              </a:extLst>
            </p:cNvPr>
            <p:cNvSpPr txBox="1"/>
            <p:nvPr/>
          </p:nvSpPr>
          <p:spPr>
            <a:xfrm>
              <a:off x="7543800" y="2832100"/>
              <a:ext cx="9906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1" i="0" u="none" strike="noStrike">
                  <a:solidFill>
                    <a:srgbClr val="0033CC"/>
                  </a:solidFill>
                  <a:ea typeface="Pretendard Regular"/>
                </a:rPr>
                <a:t>송창우</a:t>
              </a:r>
            </a:p>
          </p:txBody>
        </p:sp>
        <p:sp>
          <p:nvSpPr>
            <p:cNvPr id="43" name="TextBox 29">
              <a:extLst>
                <a:ext uri="{FF2B5EF4-FFF2-40B4-BE49-F238E27FC236}">
                  <a16:creationId xmlns:a16="http://schemas.microsoft.com/office/drawing/2014/main" id="{828363CF-BAEC-8117-B094-371F35C0D107}"/>
                </a:ext>
              </a:extLst>
            </p:cNvPr>
            <p:cNvSpPr txBox="1"/>
            <p:nvPr/>
          </p:nvSpPr>
          <p:spPr>
            <a:xfrm>
              <a:off x="6921500" y="3479800"/>
              <a:ext cx="23876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1" i="0" u="none" strike="noStrike">
                  <a:solidFill>
                    <a:srgbClr val="000000"/>
                  </a:solidFill>
                  <a:latin typeface="Pretendard Regular"/>
                </a:rPr>
                <a:t>MLOps</a:t>
              </a:r>
            </a:p>
          </p:txBody>
        </p:sp>
        <p:sp>
          <p:nvSpPr>
            <p:cNvPr id="44" name="TextBox 30">
              <a:extLst>
                <a:ext uri="{FF2B5EF4-FFF2-40B4-BE49-F238E27FC236}">
                  <a16:creationId xmlns:a16="http://schemas.microsoft.com/office/drawing/2014/main" id="{D7F325F3-CC28-D613-11B1-DBEF9CB5E051}"/>
                </a:ext>
              </a:extLst>
            </p:cNvPr>
            <p:cNvSpPr txBox="1"/>
            <p:nvPr/>
          </p:nvSpPr>
          <p:spPr>
            <a:xfrm>
              <a:off x="6921500" y="3962400"/>
              <a:ext cx="3695700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Docker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환경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구축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, MLflow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설정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,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모델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테스트</a:t>
              </a:r>
            </a:p>
            <a:p>
              <a:pPr lvl="0" algn="l">
                <a:lnSpc>
                  <a:spcPct val="99600"/>
                </a:lnSpc>
              </a:pPr>
              <a:endParaRPr lang="ko-KR" sz="1600" b="0" i="0" u="none" strike="noStrike">
                <a:solidFill>
                  <a:srgbClr val="787878"/>
                </a:solidFill>
                <a:ea typeface="Pretendard Regular"/>
              </a:endParaRPr>
            </a:p>
          </p:txBody>
        </p:sp>
        <p:pic>
          <p:nvPicPr>
            <p:cNvPr id="45" name="Picture 65">
              <a:extLst>
                <a:ext uri="{FF2B5EF4-FFF2-40B4-BE49-F238E27FC236}">
                  <a16:creationId xmlns:a16="http://schemas.microsoft.com/office/drawing/2014/main" id="{F8B76CAD-A1E7-F8D1-685E-29882ED1D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9385300" y="2692400"/>
              <a:ext cx="2120900" cy="1168400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7FC0F7B6-FDC0-ACCA-64E6-D86707A3CDAC}"/>
              </a:ext>
            </a:extLst>
          </p:cNvPr>
          <p:cNvGrpSpPr/>
          <p:nvPr/>
        </p:nvGrpSpPr>
        <p:grpSpPr>
          <a:xfrm>
            <a:off x="5410200" y="8304947"/>
            <a:ext cx="12636500" cy="534253"/>
            <a:chOff x="5410200" y="8304947"/>
            <a:chExt cx="12636500" cy="534253"/>
          </a:xfrm>
        </p:grpSpPr>
        <p:pic>
          <p:nvPicPr>
            <p:cNvPr id="78" name="Picture 18">
              <a:extLst>
                <a:ext uri="{FF2B5EF4-FFF2-40B4-BE49-F238E27FC236}">
                  <a16:creationId xmlns:a16="http://schemas.microsoft.com/office/drawing/2014/main" id="{F1677B2B-148A-927E-C809-973FBA710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5410200" y="8304947"/>
              <a:ext cx="12636500" cy="534253"/>
            </a:xfrm>
            <a:prstGeom prst="rect">
              <a:avLst/>
            </a:prstGeom>
          </p:spPr>
        </p:pic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16D5C5DA-0E64-B0B0-A892-EB8A32D08698}"/>
                </a:ext>
              </a:extLst>
            </p:cNvPr>
            <p:cNvSpPr txBox="1"/>
            <p:nvPr/>
          </p:nvSpPr>
          <p:spPr>
            <a:xfrm>
              <a:off x="8451850" y="8387407"/>
              <a:ext cx="65532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1" dirty="0"/>
                <a:t>1 </a:t>
              </a:r>
              <a:r>
                <a:rPr lang="ko-KR" altLang="en-US" b="1" dirty="0"/>
                <a:t>주차 </a:t>
              </a:r>
              <a:r>
                <a:rPr lang="en-US" altLang="ko-KR" b="1" dirty="0"/>
                <a:t>- </a:t>
              </a:r>
              <a:r>
                <a:rPr lang="ko-KR" altLang="en-US" b="1" dirty="0"/>
                <a:t>도커 컨테이너 스터디를 통해 도커 환경을 구성 및 배포</a:t>
              </a:r>
            </a:p>
          </p:txBody>
        </p:sp>
      </p:grpSp>
      <p:pic>
        <p:nvPicPr>
          <p:cNvPr id="36" name="그림 35">
            <a:extLst>
              <a:ext uri="{FF2B5EF4-FFF2-40B4-BE49-F238E27FC236}">
                <a16:creationId xmlns:a16="http://schemas.microsoft.com/office/drawing/2014/main" id="{FDD8CECC-D16E-B56E-B874-34D9A00C6294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433552" y="927100"/>
            <a:ext cx="12613148" cy="7239000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A4F5C9F1-0F51-4573-381C-55BF386E4BB5}"/>
              </a:ext>
            </a:extLst>
          </p:cNvPr>
          <p:cNvPicPr preferRelativeResize="0">
            <a:picLocks/>
          </p:cNvPicPr>
          <p:nvPr/>
        </p:nvPicPr>
        <p:blipFill>
          <a:blip r:embed="rId21"/>
          <a:stretch>
            <a:fillRect/>
          </a:stretch>
        </p:blipFill>
        <p:spPr>
          <a:xfrm>
            <a:off x="5495924" y="927099"/>
            <a:ext cx="6120000" cy="7238999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2AF9F070-51D0-4AD6-3988-D5E5CEFE0D48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1615924" y="929721"/>
            <a:ext cx="6430776" cy="7236377"/>
          </a:xfrm>
          <a:prstGeom prst="rect">
            <a:avLst/>
          </a:prstGeom>
        </p:spPr>
      </p:pic>
      <p:grpSp>
        <p:nvGrpSpPr>
          <p:cNvPr id="50" name="그룹 49">
            <a:extLst>
              <a:ext uri="{FF2B5EF4-FFF2-40B4-BE49-F238E27FC236}">
                <a16:creationId xmlns:a16="http://schemas.microsoft.com/office/drawing/2014/main" id="{8C59C498-ECA9-FFFE-CD27-10C5D8D9DCB4}"/>
              </a:ext>
            </a:extLst>
          </p:cNvPr>
          <p:cNvGrpSpPr/>
          <p:nvPr/>
        </p:nvGrpSpPr>
        <p:grpSpPr>
          <a:xfrm>
            <a:off x="5433552" y="8298800"/>
            <a:ext cx="12636500" cy="534253"/>
            <a:chOff x="5281152" y="8793986"/>
            <a:chExt cx="12636500" cy="534253"/>
          </a:xfrm>
        </p:grpSpPr>
        <p:pic>
          <p:nvPicPr>
            <p:cNvPr id="51" name="Picture 18">
              <a:extLst>
                <a:ext uri="{FF2B5EF4-FFF2-40B4-BE49-F238E27FC236}">
                  <a16:creationId xmlns:a16="http://schemas.microsoft.com/office/drawing/2014/main" id="{94261A85-FB6C-5938-60E1-100149D10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5281152" y="8793986"/>
              <a:ext cx="12636500" cy="534253"/>
            </a:xfrm>
            <a:prstGeom prst="rect">
              <a:avLst/>
            </a:prstGeom>
          </p:spPr>
        </p:pic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CAE108D-BBA8-099A-882E-A499BCA4400B}"/>
                </a:ext>
              </a:extLst>
            </p:cNvPr>
            <p:cNvSpPr txBox="1"/>
            <p:nvPr/>
          </p:nvSpPr>
          <p:spPr>
            <a:xfrm>
              <a:off x="7868777" y="8876446"/>
              <a:ext cx="746125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1" dirty="0"/>
                <a:t>2 </a:t>
              </a:r>
              <a:r>
                <a:rPr lang="ko-KR" altLang="en-US" b="1" dirty="0"/>
                <a:t>주차 </a:t>
              </a:r>
              <a:r>
                <a:rPr lang="en-US" altLang="ko-KR" b="1" dirty="0"/>
                <a:t>- </a:t>
              </a:r>
              <a:r>
                <a:rPr lang="en-US" altLang="ko-KR" b="1" dirty="0" err="1"/>
                <a:t>MLOps</a:t>
              </a:r>
              <a:r>
                <a:rPr lang="en-US" altLang="ko-KR" b="1" dirty="0"/>
                <a:t> </a:t>
              </a:r>
              <a:r>
                <a:rPr lang="ko-KR" altLang="en-US" b="1" dirty="0"/>
                <a:t>프로젝트 관련 오류 해결</a:t>
              </a:r>
              <a:r>
                <a:rPr lang="en-US" altLang="ko-KR" b="1" dirty="0"/>
                <a:t>(</a:t>
              </a:r>
              <a:r>
                <a:rPr lang="ko-KR" altLang="en-US" b="1" dirty="0"/>
                <a:t>파일 찾기</a:t>
              </a:r>
              <a:r>
                <a:rPr lang="en-US" altLang="ko-KR" b="1" dirty="0"/>
                <a:t>, </a:t>
              </a:r>
              <a:r>
                <a:rPr lang="ko-KR" altLang="en-US" b="1" dirty="0"/>
                <a:t>데이터 찾기 등등</a:t>
              </a:r>
              <a:r>
                <a:rPr lang="en-US" altLang="ko-KR" b="1" dirty="0"/>
                <a:t>)</a:t>
              </a:r>
              <a:endParaRPr lang="ko-KR" altLang="en-US" b="1" dirty="0"/>
            </a:p>
          </p:txBody>
        </p:sp>
      </p:grpSp>
      <p:pic>
        <p:nvPicPr>
          <p:cNvPr id="54" name="그림 53">
            <a:extLst>
              <a:ext uri="{FF2B5EF4-FFF2-40B4-BE49-F238E27FC236}">
                <a16:creationId xmlns:a16="http://schemas.microsoft.com/office/drawing/2014/main" id="{91690969-55AB-82D0-9BAE-4318F33DCD86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5632450" y="929718"/>
            <a:ext cx="12414250" cy="7274481"/>
          </a:xfrm>
          <a:prstGeom prst="rect">
            <a:avLst/>
          </a:prstGeom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08E0A811-7167-5B2F-7604-A6A8D6352441}"/>
              </a:ext>
            </a:extLst>
          </p:cNvPr>
          <p:cNvGrpSpPr/>
          <p:nvPr/>
        </p:nvGrpSpPr>
        <p:grpSpPr>
          <a:xfrm>
            <a:off x="5438632" y="8292653"/>
            <a:ext cx="12636500" cy="534253"/>
            <a:chOff x="5281152" y="8793986"/>
            <a:chExt cx="12636500" cy="534253"/>
          </a:xfrm>
        </p:grpSpPr>
        <p:pic>
          <p:nvPicPr>
            <p:cNvPr id="56" name="Picture 18">
              <a:extLst>
                <a:ext uri="{FF2B5EF4-FFF2-40B4-BE49-F238E27FC236}">
                  <a16:creationId xmlns:a16="http://schemas.microsoft.com/office/drawing/2014/main" id="{07A8364A-E04B-D35E-A05C-1E25A9E67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5281152" y="8793986"/>
              <a:ext cx="12636500" cy="534253"/>
            </a:xfrm>
            <a:prstGeom prst="rect">
              <a:avLst/>
            </a:prstGeom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9725CB5-C799-743B-0560-6D51C1BD9800}"/>
                </a:ext>
              </a:extLst>
            </p:cNvPr>
            <p:cNvSpPr txBox="1"/>
            <p:nvPr/>
          </p:nvSpPr>
          <p:spPr>
            <a:xfrm>
              <a:off x="7868777" y="8876446"/>
              <a:ext cx="746125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1" dirty="0"/>
                <a:t>3 </a:t>
              </a:r>
              <a:r>
                <a:rPr lang="ko-KR" altLang="en-US" b="1" dirty="0"/>
                <a:t>주차 </a:t>
              </a:r>
              <a:r>
                <a:rPr lang="en-US" altLang="ko-KR" b="1" dirty="0"/>
                <a:t>- </a:t>
              </a:r>
              <a:r>
                <a:rPr lang="en-US" altLang="ko-KR" b="1" dirty="0" err="1"/>
                <a:t>MLOps</a:t>
              </a:r>
              <a:r>
                <a:rPr lang="en-US" altLang="ko-KR" b="1" dirty="0"/>
                <a:t> </a:t>
              </a:r>
              <a:r>
                <a:rPr lang="ko-KR" altLang="en-US" b="1" dirty="0"/>
                <a:t>일정 주기마다 데이터 평가 및 결과 전송 시스템 구축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79385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012B5E-F4F1-99F5-15F9-ED6CEAA7A9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4420E0D-2810-8BEA-D455-E67078F76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>
            <a:extLst>
              <a:ext uri="{FF2B5EF4-FFF2-40B4-BE49-F238E27FC236}">
                <a16:creationId xmlns:a16="http://schemas.microsoft.com/office/drawing/2014/main" id="{6822C55B-E3B7-6453-07A7-99C25D66DC65}"/>
              </a:ext>
            </a:extLst>
          </p:cNvPr>
          <p:cNvGrpSpPr/>
          <p:nvPr/>
        </p:nvGrpSpPr>
        <p:grpSpPr>
          <a:xfrm>
            <a:off x="2147483647" y="0"/>
            <a:ext cx="2147483647" cy="2147483647"/>
            <a:chOff x="0" y="0"/>
            <a:chExt cx="0" cy="0"/>
          </a:xfrm>
        </p:grpSpPr>
      </p:grpSp>
      <p:pic>
        <p:nvPicPr>
          <p:cNvPr id="4" name="Picture 4">
            <a:extLst>
              <a:ext uri="{FF2B5EF4-FFF2-40B4-BE49-F238E27FC236}">
                <a16:creationId xmlns:a16="http://schemas.microsoft.com/office/drawing/2014/main" id="{C4EC54BC-8F5D-2D7A-B450-37C4EDE96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7200" y="0"/>
            <a:ext cx="1320800" cy="1320800"/>
          </a:xfrm>
          <a:prstGeom prst="rect">
            <a:avLst/>
          </a:prstGeom>
        </p:spPr>
      </p:pic>
      <p:sp>
        <p:nvSpPr>
          <p:cNvPr id="5" name="TextBox 5">
            <a:extLst>
              <a:ext uri="{FF2B5EF4-FFF2-40B4-BE49-F238E27FC236}">
                <a16:creationId xmlns:a16="http://schemas.microsoft.com/office/drawing/2014/main" id="{BAFD8969-D1B9-9996-1293-229163B1CF7B}"/>
              </a:ext>
            </a:extLst>
          </p:cNvPr>
          <p:cNvSpPr txBox="1"/>
          <p:nvPr/>
        </p:nvSpPr>
        <p:spPr>
          <a:xfrm>
            <a:off x="17272000" y="419100"/>
            <a:ext cx="7747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000" b="1" i="0" u="none" strike="noStrike" dirty="0">
                <a:solidFill>
                  <a:srgbClr val="5B80EF"/>
                </a:solidFill>
                <a:latin typeface="Pretendard Black"/>
              </a:rPr>
              <a:t>18/23</a:t>
            </a: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88F9A698-EBDB-02B6-5A7F-1A05962B9E8B}"/>
              </a:ext>
            </a:extLst>
          </p:cNvPr>
          <p:cNvGrpSpPr/>
          <p:nvPr/>
        </p:nvGrpSpPr>
        <p:grpSpPr>
          <a:xfrm>
            <a:off x="0" y="0"/>
            <a:ext cx="2147483647" cy="2147483647"/>
            <a:chOff x="0" y="0"/>
            <a:chExt cx="0" cy="0"/>
          </a:xfrm>
        </p:grpSpPr>
      </p:grpSp>
      <p:pic>
        <p:nvPicPr>
          <p:cNvPr id="7" name="Picture 7">
            <a:extLst>
              <a:ext uri="{FF2B5EF4-FFF2-40B4-BE49-F238E27FC236}">
                <a16:creationId xmlns:a16="http://schemas.microsoft.com/office/drawing/2014/main" id="{2042BAF6-4CE5-A2C8-A388-749763AFF3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23900"/>
            <a:ext cx="18288000" cy="9563100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A7C6EA46-7BC5-BC34-A0AB-A70650638E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500" y="0"/>
            <a:ext cx="8026400" cy="2120900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9AC6D05A-C553-A196-8D79-EC46710070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100" y="622300"/>
            <a:ext cx="7467600" cy="101600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6C80FFBF-62D5-EE1A-4D6D-E0EA7B572F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8400" y="8166100"/>
            <a:ext cx="355600" cy="355600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731E9D3C-1AE1-0F1B-BE8A-8A11D54D612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1100" y="9385300"/>
            <a:ext cx="330200" cy="317500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FD9BC2A0-0002-827C-D4F5-424A6BFC414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18700" y="8204200"/>
            <a:ext cx="431800" cy="29210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id="{C945A5A7-7876-BFC1-2D69-098F26BAAF9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44100" y="9398000"/>
            <a:ext cx="330200" cy="330200"/>
          </a:xfrm>
          <a:prstGeom prst="rect">
            <a:avLst/>
          </a:prstGeom>
        </p:spPr>
      </p:pic>
      <p:pic>
        <p:nvPicPr>
          <p:cNvPr id="14" name="Picture 14">
            <a:extLst>
              <a:ext uri="{FF2B5EF4-FFF2-40B4-BE49-F238E27FC236}">
                <a16:creationId xmlns:a16="http://schemas.microsoft.com/office/drawing/2014/main" id="{E35AB45C-FD3D-26AA-D49B-EF7FAE43681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38200" y="1257300"/>
            <a:ext cx="673100" cy="673100"/>
          </a:xfrm>
          <a:prstGeom prst="rect">
            <a:avLst/>
          </a:prstGeom>
        </p:spPr>
      </p:pic>
      <p:grpSp>
        <p:nvGrpSpPr>
          <p:cNvPr id="15" name="Group 15">
            <a:extLst>
              <a:ext uri="{FF2B5EF4-FFF2-40B4-BE49-F238E27FC236}">
                <a16:creationId xmlns:a16="http://schemas.microsoft.com/office/drawing/2014/main" id="{21F2C7C0-3B3A-B500-5A7B-9753A84883E2}"/>
              </a:ext>
            </a:extLst>
          </p:cNvPr>
          <p:cNvGrpSpPr/>
          <p:nvPr/>
        </p:nvGrpSpPr>
        <p:grpSpPr>
          <a:xfrm>
            <a:off x="2147483647" y="1047445200"/>
            <a:ext cx="2147483647" cy="2147483647"/>
            <a:chOff x="0" y="0"/>
            <a:chExt cx="0" cy="0"/>
          </a:xfrm>
        </p:grpSpPr>
      </p:grpSp>
      <p:pic>
        <p:nvPicPr>
          <p:cNvPr id="16" name="Picture 16">
            <a:extLst>
              <a:ext uri="{FF2B5EF4-FFF2-40B4-BE49-F238E27FC236}">
                <a16:creationId xmlns:a16="http://schemas.microsoft.com/office/drawing/2014/main" id="{C0B1EF59-0349-943E-F885-A9DFA1F54D5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39800" y="76200"/>
            <a:ext cx="6997700" cy="546100"/>
          </a:xfrm>
          <a:prstGeom prst="rect">
            <a:avLst/>
          </a:prstGeom>
        </p:spPr>
      </p:pic>
      <p:pic>
        <p:nvPicPr>
          <p:cNvPr id="17" name="Picture 17">
            <a:extLst>
              <a:ext uri="{FF2B5EF4-FFF2-40B4-BE49-F238E27FC236}">
                <a16:creationId xmlns:a16="http://schemas.microsoft.com/office/drawing/2014/main" id="{E7B932B3-D2C3-6ABC-7C45-97E9ACBAB73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39800" y="76200"/>
            <a:ext cx="2070100" cy="546100"/>
          </a:xfrm>
          <a:prstGeom prst="rect">
            <a:avLst/>
          </a:prstGeom>
        </p:spPr>
      </p:pic>
      <p:pic>
        <p:nvPicPr>
          <p:cNvPr id="18" name="Picture 18">
            <a:extLst>
              <a:ext uri="{FF2B5EF4-FFF2-40B4-BE49-F238E27FC236}">
                <a16:creationId xmlns:a16="http://schemas.microsoft.com/office/drawing/2014/main" id="{BB5072D5-2E86-F304-8BF4-23649EBDB7D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39800" y="76200"/>
            <a:ext cx="1549400" cy="546100"/>
          </a:xfrm>
          <a:prstGeom prst="rect">
            <a:avLst/>
          </a:prstGeom>
        </p:spPr>
      </p:pic>
      <p:pic>
        <p:nvPicPr>
          <p:cNvPr id="19" name="Picture 19">
            <a:extLst>
              <a:ext uri="{FF2B5EF4-FFF2-40B4-BE49-F238E27FC236}">
                <a16:creationId xmlns:a16="http://schemas.microsoft.com/office/drawing/2014/main" id="{5FC3178F-30D3-C2BA-D2E8-8B7182CFA0C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39800" y="76200"/>
            <a:ext cx="901700" cy="546100"/>
          </a:xfrm>
          <a:prstGeom prst="rect">
            <a:avLst/>
          </a:prstGeom>
        </p:spPr>
      </p:pic>
      <p:sp>
        <p:nvSpPr>
          <p:cNvPr id="20" name="TextBox 20">
            <a:extLst>
              <a:ext uri="{FF2B5EF4-FFF2-40B4-BE49-F238E27FC236}">
                <a16:creationId xmlns:a16="http://schemas.microsoft.com/office/drawing/2014/main" id="{CAB044F5-EC50-4604-2108-F64F77A54090}"/>
              </a:ext>
            </a:extLst>
          </p:cNvPr>
          <p:cNvSpPr txBox="1"/>
          <p:nvPr/>
        </p:nvSpPr>
        <p:spPr>
          <a:xfrm>
            <a:off x="2006600" y="127000"/>
            <a:ext cx="330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2</a:t>
            </a:r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52912D9E-59F2-C861-03FC-3CF0E6F29A5C}"/>
              </a:ext>
            </a:extLst>
          </p:cNvPr>
          <p:cNvSpPr txBox="1"/>
          <p:nvPr/>
        </p:nvSpPr>
        <p:spPr>
          <a:xfrm>
            <a:off x="1308100" y="1270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1</a:t>
            </a: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8E37A416-3255-5D8F-CD7E-12B75BED2F9F}"/>
              </a:ext>
            </a:extLst>
          </p:cNvPr>
          <p:cNvSpPr txBox="1"/>
          <p:nvPr/>
        </p:nvSpPr>
        <p:spPr>
          <a:xfrm>
            <a:off x="2616200" y="127000"/>
            <a:ext cx="3937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3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923A6EE9-45FE-E4A6-5A0F-58A6ECAD05FE}"/>
              </a:ext>
            </a:extLst>
          </p:cNvPr>
          <p:cNvSpPr txBox="1"/>
          <p:nvPr/>
        </p:nvSpPr>
        <p:spPr>
          <a:xfrm>
            <a:off x="3060700" y="127000"/>
            <a:ext cx="4953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04.</a:t>
            </a:r>
          </a:p>
        </p:txBody>
      </p:sp>
      <p:sp>
        <p:nvSpPr>
          <p:cNvPr id="24" name="TextBox 24">
            <a:extLst>
              <a:ext uri="{FF2B5EF4-FFF2-40B4-BE49-F238E27FC236}">
                <a16:creationId xmlns:a16="http://schemas.microsoft.com/office/drawing/2014/main" id="{39506AEA-5B33-1233-83AF-E66A96C803A1}"/>
              </a:ext>
            </a:extLst>
          </p:cNvPr>
          <p:cNvSpPr txBox="1"/>
          <p:nvPr/>
        </p:nvSpPr>
        <p:spPr>
          <a:xfrm>
            <a:off x="3505200" y="127000"/>
            <a:ext cx="42926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주차별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팀원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회고록</a:t>
            </a: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DDE3FB0-E042-96B8-D038-C18D200B650C}"/>
              </a:ext>
            </a:extLst>
          </p:cNvPr>
          <p:cNvGrpSpPr/>
          <p:nvPr/>
        </p:nvGrpSpPr>
        <p:grpSpPr>
          <a:xfrm>
            <a:off x="171450" y="4676751"/>
            <a:ext cx="5054600" cy="1634550"/>
            <a:chOff x="12141200" y="2552700"/>
            <a:chExt cx="5054600" cy="1917700"/>
          </a:xfrm>
        </p:grpSpPr>
        <p:pic>
          <p:nvPicPr>
            <p:cNvPr id="47" name="Picture 19">
              <a:extLst>
                <a:ext uri="{FF2B5EF4-FFF2-40B4-BE49-F238E27FC236}">
                  <a16:creationId xmlns:a16="http://schemas.microsoft.com/office/drawing/2014/main" id="{17380D45-40AD-085D-02F5-8179AA49D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2141200" y="2552700"/>
              <a:ext cx="5054600" cy="1892300"/>
            </a:xfrm>
            <a:prstGeom prst="rect">
              <a:avLst/>
            </a:prstGeom>
          </p:spPr>
        </p:pic>
        <p:pic>
          <p:nvPicPr>
            <p:cNvPr id="48" name="Picture 31">
              <a:extLst>
                <a:ext uri="{FF2B5EF4-FFF2-40B4-BE49-F238E27FC236}">
                  <a16:creationId xmlns:a16="http://schemas.microsoft.com/office/drawing/2014/main" id="{A6AB25EA-12AA-4280-9164-41D5C8AF71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12433300" y="2768600"/>
              <a:ext cx="508000" cy="508000"/>
            </a:xfrm>
            <a:prstGeom prst="rect">
              <a:avLst/>
            </a:prstGeom>
            <a:effectLst>
              <a:outerShdw blurRad="2571" dist="46901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49" name="TextBox 32">
              <a:extLst>
                <a:ext uri="{FF2B5EF4-FFF2-40B4-BE49-F238E27FC236}">
                  <a16:creationId xmlns:a16="http://schemas.microsoft.com/office/drawing/2014/main" id="{62239D87-0DFD-4BFE-CC2B-4FF944C4FF7E}"/>
                </a:ext>
              </a:extLst>
            </p:cNvPr>
            <p:cNvSpPr txBox="1"/>
            <p:nvPr/>
          </p:nvSpPr>
          <p:spPr>
            <a:xfrm>
              <a:off x="12534900" y="2806700"/>
              <a:ext cx="3810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0" i="0" u="none" strike="noStrike" dirty="0">
                  <a:solidFill>
                    <a:srgbClr val="FFFFFF"/>
                  </a:solidFill>
                  <a:ea typeface="Pretendard Regular"/>
                </a:rPr>
                <a:t>김</a:t>
              </a:r>
            </a:p>
          </p:txBody>
        </p:sp>
        <p:sp>
          <p:nvSpPr>
            <p:cNvPr id="50" name="TextBox 33">
              <a:extLst>
                <a:ext uri="{FF2B5EF4-FFF2-40B4-BE49-F238E27FC236}">
                  <a16:creationId xmlns:a16="http://schemas.microsoft.com/office/drawing/2014/main" id="{5DF13595-0BB2-55A0-B90A-79A51F19509E}"/>
                </a:ext>
              </a:extLst>
            </p:cNvPr>
            <p:cNvSpPr txBox="1"/>
            <p:nvPr/>
          </p:nvSpPr>
          <p:spPr>
            <a:xfrm>
              <a:off x="13068300" y="2819400"/>
              <a:ext cx="9906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1" i="0" u="none" strike="noStrike" dirty="0" err="1">
                  <a:solidFill>
                    <a:srgbClr val="0033CC"/>
                  </a:solidFill>
                  <a:ea typeface="Pretendard Regular"/>
                </a:rPr>
                <a:t>김민창</a:t>
              </a:r>
              <a:endParaRPr lang="ko-KR" sz="2800" b="1" i="0" u="none" strike="noStrike" dirty="0">
                <a:solidFill>
                  <a:srgbClr val="0033CC"/>
                </a:solidFill>
                <a:ea typeface="Pretendard Regular"/>
              </a:endParaRPr>
            </a:p>
          </p:txBody>
        </p:sp>
        <p:sp>
          <p:nvSpPr>
            <p:cNvPr id="51" name="TextBox 34">
              <a:extLst>
                <a:ext uri="{FF2B5EF4-FFF2-40B4-BE49-F238E27FC236}">
                  <a16:creationId xmlns:a16="http://schemas.microsoft.com/office/drawing/2014/main" id="{74D4821E-0193-1F40-DB4F-9EBB19A1EFC6}"/>
                </a:ext>
              </a:extLst>
            </p:cNvPr>
            <p:cNvSpPr txBox="1"/>
            <p:nvPr/>
          </p:nvSpPr>
          <p:spPr>
            <a:xfrm>
              <a:off x="12458700" y="3467100"/>
              <a:ext cx="23876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1" i="0" u="none" strike="noStrike">
                  <a:solidFill>
                    <a:srgbClr val="000000"/>
                  </a:solidFill>
                  <a:latin typeface="Pretendard Regular"/>
                </a:rPr>
                <a:t>DB</a:t>
              </a:r>
            </a:p>
          </p:txBody>
        </p:sp>
        <p:sp>
          <p:nvSpPr>
            <p:cNvPr id="52" name="TextBox 35">
              <a:extLst>
                <a:ext uri="{FF2B5EF4-FFF2-40B4-BE49-F238E27FC236}">
                  <a16:creationId xmlns:a16="http://schemas.microsoft.com/office/drawing/2014/main" id="{11B8C324-8E13-C96C-CCF0-AA256FEA3547}"/>
                </a:ext>
              </a:extLst>
            </p:cNvPr>
            <p:cNvSpPr txBox="1"/>
            <p:nvPr/>
          </p:nvSpPr>
          <p:spPr>
            <a:xfrm>
              <a:off x="12458700" y="3949700"/>
              <a:ext cx="3657600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DB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구조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설계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, AWS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서버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구축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, FastAPI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연동</a:t>
              </a:r>
            </a:p>
            <a:p>
              <a:pPr lvl="0" algn="l">
                <a:lnSpc>
                  <a:spcPct val="99600"/>
                </a:lnSpc>
              </a:pPr>
              <a:endParaRPr lang="ko-KR" sz="1600" b="0" i="0" u="none" strike="noStrike">
                <a:solidFill>
                  <a:srgbClr val="787878"/>
                </a:solidFill>
                <a:ea typeface="Pretendard Regular"/>
              </a:endParaRPr>
            </a:p>
          </p:txBody>
        </p:sp>
        <p:pic>
          <p:nvPicPr>
            <p:cNvPr id="53" name="Picture 66">
              <a:extLst>
                <a:ext uri="{FF2B5EF4-FFF2-40B4-BE49-F238E27FC236}">
                  <a16:creationId xmlns:a16="http://schemas.microsoft.com/office/drawing/2014/main" id="{00664E20-7DFF-7F23-6364-9B1C35BFB3BD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5011400" y="2603500"/>
              <a:ext cx="2120900" cy="1168400"/>
            </a:xfrm>
            <a:prstGeom prst="rect">
              <a:avLst/>
            </a:prstGeom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41D89D81-E8B1-B043-5696-C263B814CB69}"/>
              </a:ext>
            </a:extLst>
          </p:cNvPr>
          <p:cNvGrpSpPr/>
          <p:nvPr/>
        </p:nvGrpSpPr>
        <p:grpSpPr>
          <a:xfrm>
            <a:off x="5438632" y="8292653"/>
            <a:ext cx="12636500" cy="534253"/>
            <a:chOff x="5281152" y="8793986"/>
            <a:chExt cx="12636500" cy="534253"/>
          </a:xfrm>
        </p:grpSpPr>
        <p:pic>
          <p:nvPicPr>
            <p:cNvPr id="26" name="Picture 18">
              <a:extLst>
                <a:ext uri="{FF2B5EF4-FFF2-40B4-BE49-F238E27FC236}">
                  <a16:creationId xmlns:a16="http://schemas.microsoft.com/office/drawing/2014/main" id="{62025CDB-2299-E558-B957-59B2B002D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5281152" y="8793986"/>
              <a:ext cx="12636500" cy="534253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F291CE0-EECE-4F86-B6E4-4F903C8CBE8B}"/>
                </a:ext>
              </a:extLst>
            </p:cNvPr>
            <p:cNvSpPr txBox="1"/>
            <p:nvPr/>
          </p:nvSpPr>
          <p:spPr>
            <a:xfrm>
              <a:off x="8449731" y="8876446"/>
              <a:ext cx="629934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1" dirty="0"/>
                <a:t> 1</a:t>
              </a:r>
              <a:r>
                <a:rPr lang="ko-KR" altLang="en-US" b="1" dirty="0"/>
                <a:t>주차 </a:t>
              </a:r>
              <a:r>
                <a:rPr lang="en-US" altLang="ko-KR" b="1" dirty="0"/>
                <a:t>- MES </a:t>
              </a:r>
              <a:r>
                <a:rPr lang="ko-KR" altLang="en-US" b="1" dirty="0"/>
                <a:t>시스템을 위한 </a:t>
              </a:r>
              <a:r>
                <a:rPr lang="en-US" altLang="ko-KR" b="1" dirty="0"/>
                <a:t>MySQL </a:t>
              </a:r>
              <a:r>
                <a:rPr lang="ko-KR" altLang="en-US" b="1" dirty="0"/>
                <a:t>기반 </a:t>
              </a:r>
              <a:r>
                <a:rPr lang="en-US" altLang="ko-KR" b="1" dirty="0"/>
                <a:t>RDS </a:t>
              </a:r>
              <a:r>
                <a:rPr lang="ko-KR" altLang="en-US" b="1" dirty="0"/>
                <a:t>서버를 생성</a:t>
              </a:r>
            </a:p>
          </p:txBody>
        </p:sp>
      </p:grpSp>
      <p:pic>
        <p:nvPicPr>
          <p:cNvPr id="34" name="그림 33">
            <a:extLst>
              <a:ext uri="{FF2B5EF4-FFF2-40B4-BE49-F238E27FC236}">
                <a16:creationId xmlns:a16="http://schemas.microsoft.com/office/drawing/2014/main" id="{E4AB2BC4-B0B2-2F68-F0A9-1F232BB4814C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410200" y="876301"/>
            <a:ext cx="12636500" cy="7314752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E33AF6A2-4B41-F41B-8188-5FC1F5052135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410200" y="867271"/>
            <a:ext cx="12636500" cy="7298830"/>
          </a:xfrm>
          <a:prstGeom prst="rect">
            <a:avLst/>
          </a:prstGeom>
        </p:spPr>
      </p:pic>
      <p:grpSp>
        <p:nvGrpSpPr>
          <p:cNvPr id="37" name="그룹 36">
            <a:extLst>
              <a:ext uri="{FF2B5EF4-FFF2-40B4-BE49-F238E27FC236}">
                <a16:creationId xmlns:a16="http://schemas.microsoft.com/office/drawing/2014/main" id="{C2DFE57B-0668-5557-5D82-A550F8296F1A}"/>
              </a:ext>
            </a:extLst>
          </p:cNvPr>
          <p:cNvGrpSpPr/>
          <p:nvPr/>
        </p:nvGrpSpPr>
        <p:grpSpPr>
          <a:xfrm>
            <a:off x="5467355" y="8292652"/>
            <a:ext cx="12636500" cy="534253"/>
            <a:chOff x="5425686" y="8793986"/>
            <a:chExt cx="12636500" cy="534253"/>
          </a:xfrm>
        </p:grpSpPr>
        <p:pic>
          <p:nvPicPr>
            <p:cNvPr id="38" name="Picture 18">
              <a:extLst>
                <a:ext uri="{FF2B5EF4-FFF2-40B4-BE49-F238E27FC236}">
                  <a16:creationId xmlns:a16="http://schemas.microsoft.com/office/drawing/2014/main" id="{7D024524-D2ED-033B-E4F0-1341D7704E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5425686" y="8793986"/>
              <a:ext cx="12636500" cy="534253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82455D5-714D-69D1-E123-AA68D16499C3}"/>
                </a:ext>
              </a:extLst>
            </p:cNvPr>
            <p:cNvSpPr txBox="1"/>
            <p:nvPr/>
          </p:nvSpPr>
          <p:spPr>
            <a:xfrm>
              <a:off x="6865442" y="8876446"/>
              <a:ext cx="975698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1" dirty="0"/>
                <a:t> 2</a:t>
              </a:r>
              <a:r>
                <a:rPr lang="ko-KR" altLang="en-US" b="1" dirty="0"/>
                <a:t>주차 </a:t>
              </a:r>
              <a:r>
                <a:rPr lang="en-US" altLang="ko-KR" b="1" dirty="0"/>
                <a:t>- EC2 </a:t>
              </a:r>
              <a:r>
                <a:rPr lang="ko-KR" altLang="en-US" b="1" dirty="0"/>
                <a:t>프리 인스턴스를 생성하고</a:t>
              </a:r>
              <a:r>
                <a:rPr lang="en-US" altLang="ko-KR" b="1" dirty="0"/>
                <a:t>, </a:t>
              </a:r>
              <a:r>
                <a:rPr lang="en-US" altLang="ko-KR" b="1" dirty="0" err="1"/>
                <a:t>FastAPI</a:t>
              </a:r>
              <a:r>
                <a:rPr lang="en-US" altLang="ko-KR" b="1" dirty="0"/>
                <a:t> </a:t>
              </a:r>
              <a:r>
                <a:rPr lang="ko-KR" altLang="en-US" b="1" dirty="0"/>
                <a:t>기반의 진동 데이터 및 </a:t>
              </a:r>
              <a:r>
                <a:rPr lang="en-US" altLang="ko-KR" b="1" dirty="0"/>
                <a:t>AI </a:t>
              </a:r>
              <a:r>
                <a:rPr lang="ko-KR" altLang="en-US" b="1" dirty="0"/>
                <a:t>진단 </a:t>
              </a:r>
              <a:r>
                <a:rPr lang="en-US" altLang="ko-KR" b="1" dirty="0"/>
                <a:t>API</a:t>
              </a:r>
              <a:r>
                <a:rPr lang="ko-KR" altLang="en-US" b="1" dirty="0"/>
                <a:t>를 서버에 배포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871722A-4958-ED67-A23C-58E346D48B1A}"/>
              </a:ext>
            </a:extLst>
          </p:cNvPr>
          <p:cNvGrpSpPr/>
          <p:nvPr/>
        </p:nvGrpSpPr>
        <p:grpSpPr>
          <a:xfrm>
            <a:off x="5438632" y="8292651"/>
            <a:ext cx="12636500" cy="534253"/>
            <a:chOff x="5453508" y="9390129"/>
            <a:chExt cx="12636500" cy="534253"/>
          </a:xfrm>
        </p:grpSpPr>
        <p:pic>
          <p:nvPicPr>
            <p:cNvPr id="43" name="Picture 18">
              <a:extLst>
                <a:ext uri="{FF2B5EF4-FFF2-40B4-BE49-F238E27FC236}">
                  <a16:creationId xmlns:a16="http://schemas.microsoft.com/office/drawing/2014/main" id="{7BAE98DD-88C9-06BF-6201-823B38A191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5453508" y="9390129"/>
              <a:ext cx="12636500" cy="534253"/>
            </a:xfrm>
            <a:prstGeom prst="rect">
              <a:avLst/>
            </a:prstGeom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64E1F72-165C-98B3-D108-56BC99B1F520}"/>
                </a:ext>
              </a:extLst>
            </p:cNvPr>
            <p:cNvSpPr txBox="1"/>
            <p:nvPr/>
          </p:nvSpPr>
          <p:spPr>
            <a:xfrm>
              <a:off x="6912302" y="9472589"/>
              <a:ext cx="971891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1" dirty="0"/>
                <a:t> 3</a:t>
              </a:r>
              <a:r>
                <a:rPr lang="ko-KR" altLang="en-US" b="1" dirty="0"/>
                <a:t>주차 </a:t>
              </a:r>
              <a:r>
                <a:rPr lang="en-US" altLang="ko-KR" b="1" dirty="0"/>
                <a:t>- </a:t>
              </a:r>
              <a:r>
                <a:rPr lang="ko-KR" altLang="en-US" b="1" dirty="0"/>
                <a:t>실시간 진동 및 진단 데이터를 기반으로</a:t>
              </a:r>
              <a:r>
                <a:rPr lang="en-US" altLang="ko-KR" b="1" dirty="0"/>
                <a:t>, Next.js </a:t>
              </a:r>
              <a:r>
                <a:rPr lang="ko-KR" altLang="en-US" b="1" dirty="0"/>
                <a:t>기반 대시보드를 제작하여 </a:t>
              </a:r>
              <a:r>
                <a:rPr lang="en-US" altLang="ko-KR" b="1" dirty="0" err="1"/>
                <a:t>Vercel</a:t>
              </a:r>
              <a:r>
                <a:rPr lang="ko-KR" altLang="en-US" b="1" dirty="0"/>
                <a:t>에 배포</a:t>
              </a:r>
              <a:r>
                <a:rPr lang="en-US" altLang="ko-KR" b="1" dirty="0"/>
                <a:t>.</a:t>
              </a:r>
              <a:endParaRPr lang="ko-KR" altLang="en-US" b="1" dirty="0"/>
            </a:p>
          </p:txBody>
        </p:sp>
      </p:grpSp>
      <p:pic>
        <p:nvPicPr>
          <p:cNvPr id="56" name="그림 55">
            <a:extLst>
              <a:ext uri="{FF2B5EF4-FFF2-40B4-BE49-F238E27FC236}">
                <a16:creationId xmlns:a16="http://schemas.microsoft.com/office/drawing/2014/main" id="{E36AA54B-181B-C444-AF10-D5640189F68C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422900" y="850900"/>
            <a:ext cx="12725411" cy="7270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990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C30E87-441F-B2CE-4B50-936A2E005E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666C358-AEAF-887C-8D41-31D820ACC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>
            <a:extLst>
              <a:ext uri="{FF2B5EF4-FFF2-40B4-BE49-F238E27FC236}">
                <a16:creationId xmlns:a16="http://schemas.microsoft.com/office/drawing/2014/main" id="{65064039-FEDB-EDDA-4AF5-1D729205EBE1}"/>
              </a:ext>
            </a:extLst>
          </p:cNvPr>
          <p:cNvGrpSpPr/>
          <p:nvPr/>
        </p:nvGrpSpPr>
        <p:grpSpPr>
          <a:xfrm>
            <a:off x="2147483647" y="0"/>
            <a:ext cx="2147483647" cy="2147483647"/>
            <a:chOff x="0" y="0"/>
            <a:chExt cx="0" cy="0"/>
          </a:xfrm>
        </p:grpSpPr>
      </p:grpSp>
      <p:pic>
        <p:nvPicPr>
          <p:cNvPr id="4" name="Picture 4">
            <a:extLst>
              <a:ext uri="{FF2B5EF4-FFF2-40B4-BE49-F238E27FC236}">
                <a16:creationId xmlns:a16="http://schemas.microsoft.com/office/drawing/2014/main" id="{4F946C26-0B39-1ECD-7BC6-B4CF047754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67200" y="0"/>
            <a:ext cx="1320800" cy="1320800"/>
          </a:xfrm>
          <a:prstGeom prst="rect">
            <a:avLst/>
          </a:prstGeom>
        </p:spPr>
      </p:pic>
      <p:sp>
        <p:nvSpPr>
          <p:cNvPr id="5" name="TextBox 5">
            <a:extLst>
              <a:ext uri="{FF2B5EF4-FFF2-40B4-BE49-F238E27FC236}">
                <a16:creationId xmlns:a16="http://schemas.microsoft.com/office/drawing/2014/main" id="{39456132-89E4-FD7A-98B5-89340A5D2D17}"/>
              </a:ext>
            </a:extLst>
          </p:cNvPr>
          <p:cNvSpPr txBox="1"/>
          <p:nvPr/>
        </p:nvSpPr>
        <p:spPr>
          <a:xfrm>
            <a:off x="17272000" y="419100"/>
            <a:ext cx="7747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000" b="1" i="0" u="none" strike="noStrike" dirty="0">
                <a:solidFill>
                  <a:srgbClr val="5B80EF"/>
                </a:solidFill>
                <a:latin typeface="Pretendard Black"/>
              </a:rPr>
              <a:t>19/23</a:t>
            </a: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08D32DF4-F4DC-4D2A-576A-F479357F4968}"/>
              </a:ext>
            </a:extLst>
          </p:cNvPr>
          <p:cNvGrpSpPr/>
          <p:nvPr/>
        </p:nvGrpSpPr>
        <p:grpSpPr>
          <a:xfrm>
            <a:off x="0" y="0"/>
            <a:ext cx="2147483647" cy="2147483647"/>
            <a:chOff x="0" y="0"/>
            <a:chExt cx="0" cy="0"/>
          </a:xfrm>
        </p:grpSpPr>
      </p:grpSp>
      <p:pic>
        <p:nvPicPr>
          <p:cNvPr id="7" name="Picture 7">
            <a:extLst>
              <a:ext uri="{FF2B5EF4-FFF2-40B4-BE49-F238E27FC236}">
                <a16:creationId xmlns:a16="http://schemas.microsoft.com/office/drawing/2014/main" id="{81483F95-24D2-1218-BF9C-3EC8057864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723900"/>
            <a:ext cx="18288000" cy="9563100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46140E1C-FFBB-BC31-2DAA-93CD7CB345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500" y="0"/>
            <a:ext cx="8026400" cy="2120900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64B3F82F-47A9-7E04-B5A7-F1A7C976AA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7100" y="622300"/>
            <a:ext cx="7467600" cy="101600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486AC5D3-930B-74B6-184B-2EFDF342D26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8400" y="8166100"/>
            <a:ext cx="355600" cy="355600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424565BA-C56A-CA47-D769-3F55A4BA60F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81100" y="9385300"/>
            <a:ext cx="330200" cy="317500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A2A3D505-1604-56BA-E7B8-52292479FC7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18700" y="8204200"/>
            <a:ext cx="431800" cy="29210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id="{C0EF90F4-805E-3B78-A53F-1083A2AFA5B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944100" y="9398000"/>
            <a:ext cx="330200" cy="330200"/>
          </a:xfrm>
          <a:prstGeom prst="rect">
            <a:avLst/>
          </a:prstGeom>
        </p:spPr>
      </p:pic>
      <p:pic>
        <p:nvPicPr>
          <p:cNvPr id="14" name="Picture 14">
            <a:extLst>
              <a:ext uri="{FF2B5EF4-FFF2-40B4-BE49-F238E27FC236}">
                <a16:creationId xmlns:a16="http://schemas.microsoft.com/office/drawing/2014/main" id="{67896816-E421-74EF-28B9-F48D58C400A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38200" y="1257300"/>
            <a:ext cx="673100" cy="673100"/>
          </a:xfrm>
          <a:prstGeom prst="rect">
            <a:avLst/>
          </a:prstGeom>
        </p:spPr>
      </p:pic>
      <p:grpSp>
        <p:nvGrpSpPr>
          <p:cNvPr id="15" name="Group 15">
            <a:extLst>
              <a:ext uri="{FF2B5EF4-FFF2-40B4-BE49-F238E27FC236}">
                <a16:creationId xmlns:a16="http://schemas.microsoft.com/office/drawing/2014/main" id="{571D6D08-1ACC-BFB7-A86F-DB5297EA7D9E}"/>
              </a:ext>
            </a:extLst>
          </p:cNvPr>
          <p:cNvGrpSpPr/>
          <p:nvPr/>
        </p:nvGrpSpPr>
        <p:grpSpPr>
          <a:xfrm>
            <a:off x="2147483647" y="1047445200"/>
            <a:ext cx="2147483647" cy="2147483647"/>
            <a:chOff x="0" y="0"/>
            <a:chExt cx="0" cy="0"/>
          </a:xfrm>
        </p:grpSpPr>
      </p:grpSp>
      <p:pic>
        <p:nvPicPr>
          <p:cNvPr id="16" name="Picture 16">
            <a:extLst>
              <a:ext uri="{FF2B5EF4-FFF2-40B4-BE49-F238E27FC236}">
                <a16:creationId xmlns:a16="http://schemas.microsoft.com/office/drawing/2014/main" id="{D77F6BC0-67E2-C875-0B6C-0808B97E582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39800" y="76200"/>
            <a:ext cx="6997700" cy="546100"/>
          </a:xfrm>
          <a:prstGeom prst="rect">
            <a:avLst/>
          </a:prstGeom>
        </p:spPr>
      </p:pic>
      <p:pic>
        <p:nvPicPr>
          <p:cNvPr id="17" name="Picture 17">
            <a:extLst>
              <a:ext uri="{FF2B5EF4-FFF2-40B4-BE49-F238E27FC236}">
                <a16:creationId xmlns:a16="http://schemas.microsoft.com/office/drawing/2014/main" id="{DBA576A5-9936-E7AA-4C23-ED3DFCACDC3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39800" y="76200"/>
            <a:ext cx="2070100" cy="546100"/>
          </a:xfrm>
          <a:prstGeom prst="rect">
            <a:avLst/>
          </a:prstGeom>
        </p:spPr>
      </p:pic>
      <p:pic>
        <p:nvPicPr>
          <p:cNvPr id="18" name="Picture 18">
            <a:extLst>
              <a:ext uri="{FF2B5EF4-FFF2-40B4-BE49-F238E27FC236}">
                <a16:creationId xmlns:a16="http://schemas.microsoft.com/office/drawing/2014/main" id="{2BEBAD96-B630-F4D2-401F-FD3129117A8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39800" y="76200"/>
            <a:ext cx="1549400" cy="546100"/>
          </a:xfrm>
          <a:prstGeom prst="rect">
            <a:avLst/>
          </a:prstGeom>
        </p:spPr>
      </p:pic>
      <p:pic>
        <p:nvPicPr>
          <p:cNvPr id="19" name="Picture 19">
            <a:extLst>
              <a:ext uri="{FF2B5EF4-FFF2-40B4-BE49-F238E27FC236}">
                <a16:creationId xmlns:a16="http://schemas.microsoft.com/office/drawing/2014/main" id="{120B3017-066F-D49A-CCA5-DC151F8E5C74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39800" y="76200"/>
            <a:ext cx="901700" cy="546100"/>
          </a:xfrm>
          <a:prstGeom prst="rect">
            <a:avLst/>
          </a:prstGeom>
        </p:spPr>
      </p:pic>
      <p:sp>
        <p:nvSpPr>
          <p:cNvPr id="20" name="TextBox 20">
            <a:extLst>
              <a:ext uri="{FF2B5EF4-FFF2-40B4-BE49-F238E27FC236}">
                <a16:creationId xmlns:a16="http://schemas.microsoft.com/office/drawing/2014/main" id="{2ACB7915-0E88-8CA9-EE37-17A28ADCA5AA}"/>
              </a:ext>
            </a:extLst>
          </p:cNvPr>
          <p:cNvSpPr txBox="1"/>
          <p:nvPr/>
        </p:nvSpPr>
        <p:spPr>
          <a:xfrm>
            <a:off x="2006600" y="127000"/>
            <a:ext cx="330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2</a:t>
            </a:r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C35A7553-0ECD-C31A-D282-D91CA4E101F2}"/>
              </a:ext>
            </a:extLst>
          </p:cNvPr>
          <p:cNvSpPr txBox="1"/>
          <p:nvPr/>
        </p:nvSpPr>
        <p:spPr>
          <a:xfrm>
            <a:off x="1308100" y="1270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1</a:t>
            </a: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6BF6BB9E-72B4-0CD7-90DD-48B69A34AC97}"/>
              </a:ext>
            </a:extLst>
          </p:cNvPr>
          <p:cNvSpPr txBox="1"/>
          <p:nvPr/>
        </p:nvSpPr>
        <p:spPr>
          <a:xfrm>
            <a:off x="2616200" y="127000"/>
            <a:ext cx="3937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3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8B4900E5-196D-E7BE-DDFC-F2005DAEF33E}"/>
              </a:ext>
            </a:extLst>
          </p:cNvPr>
          <p:cNvSpPr txBox="1"/>
          <p:nvPr/>
        </p:nvSpPr>
        <p:spPr>
          <a:xfrm>
            <a:off x="3060700" y="127000"/>
            <a:ext cx="4953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04.</a:t>
            </a:r>
          </a:p>
        </p:txBody>
      </p:sp>
      <p:sp>
        <p:nvSpPr>
          <p:cNvPr id="24" name="TextBox 24">
            <a:extLst>
              <a:ext uri="{FF2B5EF4-FFF2-40B4-BE49-F238E27FC236}">
                <a16:creationId xmlns:a16="http://schemas.microsoft.com/office/drawing/2014/main" id="{A3B07C56-592F-770E-4168-89CC6679E0B3}"/>
              </a:ext>
            </a:extLst>
          </p:cNvPr>
          <p:cNvSpPr txBox="1"/>
          <p:nvPr/>
        </p:nvSpPr>
        <p:spPr>
          <a:xfrm>
            <a:off x="3505200" y="127000"/>
            <a:ext cx="42926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주차별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팀원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회고록</a:t>
            </a: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78701CBD-56D9-AA57-4FE0-AFB596456BC1}"/>
              </a:ext>
            </a:extLst>
          </p:cNvPr>
          <p:cNvGrpSpPr/>
          <p:nvPr/>
        </p:nvGrpSpPr>
        <p:grpSpPr>
          <a:xfrm>
            <a:off x="152400" y="6574331"/>
            <a:ext cx="5054600" cy="1612900"/>
            <a:chOff x="3924300" y="4775200"/>
            <a:chExt cx="5054600" cy="1892300"/>
          </a:xfrm>
        </p:grpSpPr>
        <p:pic>
          <p:nvPicPr>
            <p:cNvPr id="55" name="Picture 36">
              <a:extLst>
                <a:ext uri="{FF2B5EF4-FFF2-40B4-BE49-F238E27FC236}">
                  <a16:creationId xmlns:a16="http://schemas.microsoft.com/office/drawing/2014/main" id="{E9356A55-7603-4DCF-6FD1-D615884B41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3924300" y="4775200"/>
              <a:ext cx="5054600" cy="1892300"/>
            </a:xfrm>
            <a:prstGeom prst="rect">
              <a:avLst/>
            </a:prstGeom>
          </p:spPr>
        </p:pic>
        <p:pic>
          <p:nvPicPr>
            <p:cNvPr id="56" name="Picture 37">
              <a:extLst>
                <a:ext uri="{FF2B5EF4-FFF2-40B4-BE49-F238E27FC236}">
                  <a16:creationId xmlns:a16="http://schemas.microsoft.com/office/drawing/2014/main" id="{D93195B7-B57E-692F-03FF-367B324FB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4216400" y="4991100"/>
              <a:ext cx="508000" cy="508000"/>
            </a:xfrm>
            <a:prstGeom prst="rect">
              <a:avLst/>
            </a:prstGeom>
            <a:effectLst>
              <a:outerShdw blurRad="2571" dist="46901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57" name="TextBox 38">
              <a:extLst>
                <a:ext uri="{FF2B5EF4-FFF2-40B4-BE49-F238E27FC236}">
                  <a16:creationId xmlns:a16="http://schemas.microsoft.com/office/drawing/2014/main" id="{95758C19-6DE2-CA91-9FE6-25EB3A529B2A}"/>
                </a:ext>
              </a:extLst>
            </p:cNvPr>
            <p:cNvSpPr txBox="1"/>
            <p:nvPr/>
          </p:nvSpPr>
          <p:spPr>
            <a:xfrm>
              <a:off x="4318000" y="5029200"/>
              <a:ext cx="3810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0" i="0" u="none" strike="noStrike" dirty="0">
                  <a:solidFill>
                    <a:srgbClr val="FFFFFF"/>
                  </a:solidFill>
                  <a:ea typeface="Pretendard Regular"/>
                </a:rPr>
                <a:t>고</a:t>
              </a:r>
            </a:p>
          </p:txBody>
        </p:sp>
        <p:sp>
          <p:nvSpPr>
            <p:cNvPr id="58" name="TextBox 39">
              <a:extLst>
                <a:ext uri="{FF2B5EF4-FFF2-40B4-BE49-F238E27FC236}">
                  <a16:creationId xmlns:a16="http://schemas.microsoft.com/office/drawing/2014/main" id="{A28AE00C-C4F7-0E47-FEE8-7B0FF5D43F69}"/>
                </a:ext>
              </a:extLst>
            </p:cNvPr>
            <p:cNvSpPr txBox="1"/>
            <p:nvPr/>
          </p:nvSpPr>
          <p:spPr>
            <a:xfrm>
              <a:off x="4851400" y="5041900"/>
              <a:ext cx="9906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1" i="0" u="none" strike="noStrike" dirty="0" err="1">
                  <a:solidFill>
                    <a:srgbClr val="0033CC"/>
                  </a:solidFill>
                  <a:ea typeface="Pretendard Regular"/>
                </a:rPr>
                <a:t>고찬국</a:t>
              </a:r>
              <a:endParaRPr lang="ko-KR" sz="2800" b="1" i="0" u="none" strike="noStrike" dirty="0">
                <a:solidFill>
                  <a:srgbClr val="0033CC"/>
                </a:solidFill>
                <a:ea typeface="Pretendard Regular"/>
              </a:endParaRPr>
            </a:p>
          </p:txBody>
        </p:sp>
        <p:sp>
          <p:nvSpPr>
            <p:cNvPr id="59" name="TextBox 40">
              <a:extLst>
                <a:ext uri="{FF2B5EF4-FFF2-40B4-BE49-F238E27FC236}">
                  <a16:creationId xmlns:a16="http://schemas.microsoft.com/office/drawing/2014/main" id="{9FB1A40F-53E5-250E-C1D0-325AAF1EFE85}"/>
                </a:ext>
              </a:extLst>
            </p:cNvPr>
            <p:cNvSpPr txBox="1"/>
            <p:nvPr/>
          </p:nvSpPr>
          <p:spPr>
            <a:xfrm>
              <a:off x="4229100" y="5689600"/>
              <a:ext cx="23876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1" i="0" u="none" strike="noStrike">
                  <a:solidFill>
                    <a:srgbClr val="000000"/>
                  </a:solidFill>
                  <a:latin typeface="Pretendard Regular"/>
                </a:rPr>
                <a:t>MES </a:t>
              </a:r>
              <a:r>
                <a:rPr lang="ko-KR" sz="1600" b="1" i="0" u="none" strike="noStrike">
                  <a:solidFill>
                    <a:srgbClr val="000000"/>
                  </a:solidFill>
                  <a:ea typeface="Pretendard Regular"/>
                </a:rPr>
                <a:t>대시보드</a:t>
              </a:r>
              <a:r>
                <a:rPr lang="en-US" sz="1600" b="1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>
                  <a:solidFill>
                    <a:srgbClr val="000000"/>
                  </a:solidFill>
                  <a:ea typeface="Pretendard Regular"/>
                </a:rPr>
                <a:t>구성</a:t>
              </a:r>
            </a:p>
          </p:txBody>
        </p:sp>
        <p:sp>
          <p:nvSpPr>
            <p:cNvPr id="60" name="TextBox 41">
              <a:extLst>
                <a:ext uri="{FF2B5EF4-FFF2-40B4-BE49-F238E27FC236}">
                  <a16:creationId xmlns:a16="http://schemas.microsoft.com/office/drawing/2014/main" id="{DAD6973E-9248-C9EA-785D-B93D6DD223F8}"/>
                </a:ext>
              </a:extLst>
            </p:cNvPr>
            <p:cNvSpPr txBox="1"/>
            <p:nvPr/>
          </p:nvSpPr>
          <p:spPr>
            <a:xfrm>
              <a:off x="4229100" y="6172200"/>
              <a:ext cx="44831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MES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시스템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분석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,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대시보드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설계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및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구현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, UI/UX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최적화</a:t>
              </a:r>
            </a:p>
          </p:txBody>
        </p:sp>
        <p:pic>
          <p:nvPicPr>
            <p:cNvPr id="61" name="Picture 67">
              <a:extLst>
                <a:ext uri="{FF2B5EF4-FFF2-40B4-BE49-F238E27FC236}">
                  <a16:creationId xmlns:a16="http://schemas.microsoft.com/office/drawing/2014/main" id="{A45A84F3-8BD3-100F-793C-A024C0A9D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6743700" y="4927600"/>
              <a:ext cx="2120900" cy="1168400"/>
            </a:xfrm>
            <a:prstGeom prst="rect">
              <a:avLst/>
            </a:prstGeom>
          </p:spPr>
        </p:pic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2E84FA5-D27E-B202-BE05-5916D2D35406}"/>
              </a:ext>
            </a:extLst>
          </p:cNvPr>
          <p:cNvGrpSpPr/>
          <p:nvPr/>
        </p:nvGrpSpPr>
        <p:grpSpPr>
          <a:xfrm>
            <a:off x="5448278" y="8292528"/>
            <a:ext cx="12636500" cy="534253"/>
            <a:chOff x="5453508" y="9390129"/>
            <a:chExt cx="12636500" cy="534253"/>
          </a:xfrm>
        </p:grpSpPr>
        <p:pic>
          <p:nvPicPr>
            <p:cNvPr id="27" name="Picture 18">
              <a:extLst>
                <a:ext uri="{FF2B5EF4-FFF2-40B4-BE49-F238E27FC236}">
                  <a16:creationId xmlns:a16="http://schemas.microsoft.com/office/drawing/2014/main" id="{F3BCD0E5-36A3-B6C8-95DD-C4C090E2D3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5453508" y="9390129"/>
              <a:ext cx="12636500" cy="534253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41E709B-1DAF-02DD-F564-9882E9C2791D}"/>
                </a:ext>
              </a:extLst>
            </p:cNvPr>
            <p:cNvSpPr txBox="1"/>
            <p:nvPr/>
          </p:nvSpPr>
          <p:spPr>
            <a:xfrm>
              <a:off x="8647559" y="9472589"/>
              <a:ext cx="624839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1" dirty="0"/>
                <a:t> 1</a:t>
              </a:r>
              <a:r>
                <a:rPr lang="ko-KR" altLang="en-US" b="1" dirty="0"/>
                <a:t>주차 </a:t>
              </a:r>
              <a:r>
                <a:rPr lang="en-US" altLang="ko-KR" b="1" dirty="0"/>
                <a:t>-</a:t>
              </a:r>
              <a:r>
                <a:rPr lang="en-US" altLang="ko-KR" dirty="0"/>
                <a:t> </a:t>
              </a:r>
              <a:r>
                <a:rPr lang="ko-KR" altLang="en-US" b="1" dirty="0"/>
                <a:t>대시보드 조사 및</a:t>
              </a:r>
              <a:r>
                <a:rPr lang="en-US" altLang="ko-KR" b="1" dirty="0" err="1"/>
                <a:t>streamlit</a:t>
              </a:r>
              <a:r>
                <a:rPr lang="en-US" altLang="ko-KR" b="1" dirty="0"/>
                <a:t> </a:t>
              </a:r>
              <a:r>
                <a:rPr lang="ko-KR" altLang="en-US" b="1" dirty="0"/>
                <a:t>기반 샘플 대시보드 생성</a:t>
              </a:r>
            </a:p>
          </p:txBody>
        </p:sp>
      </p:grpSp>
      <p:pic>
        <p:nvPicPr>
          <p:cNvPr id="31" name="그림 30">
            <a:extLst>
              <a:ext uri="{FF2B5EF4-FFF2-40B4-BE49-F238E27FC236}">
                <a16:creationId xmlns:a16="http://schemas.microsoft.com/office/drawing/2014/main" id="{A4216247-00B7-A8B2-BFFB-196565BF79FC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448278" y="863028"/>
            <a:ext cx="12636500" cy="7303072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2DC878F9-0436-B7B8-4C8E-BF49BD01D06A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448278" y="868591"/>
            <a:ext cx="12636500" cy="725314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77F751CA-E035-7788-DD79-B9C0F04F67B0}"/>
              </a:ext>
            </a:extLst>
          </p:cNvPr>
          <p:cNvGrpSpPr/>
          <p:nvPr/>
        </p:nvGrpSpPr>
        <p:grpSpPr>
          <a:xfrm>
            <a:off x="5448278" y="8292528"/>
            <a:ext cx="12636500" cy="534253"/>
            <a:chOff x="5745619" y="9390129"/>
            <a:chExt cx="12636500" cy="534253"/>
          </a:xfrm>
        </p:grpSpPr>
        <p:pic>
          <p:nvPicPr>
            <p:cNvPr id="37" name="Picture 18">
              <a:extLst>
                <a:ext uri="{FF2B5EF4-FFF2-40B4-BE49-F238E27FC236}">
                  <a16:creationId xmlns:a16="http://schemas.microsoft.com/office/drawing/2014/main" id="{430D0792-B445-BF07-760C-CEA9CD0B84F3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5745619" y="9390129"/>
              <a:ext cx="12636500" cy="534253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76CE757-814F-6B63-2D7C-970C5850B565}"/>
                </a:ext>
              </a:extLst>
            </p:cNvPr>
            <p:cNvSpPr txBox="1"/>
            <p:nvPr/>
          </p:nvSpPr>
          <p:spPr>
            <a:xfrm>
              <a:off x="6536183" y="9472589"/>
              <a:ext cx="1105537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1" dirty="0"/>
                <a:t> 2</a:t>
              </a:r>
              <a:r>
                <a:rPr lang="ko-KR" altLang="en-US" b="1" dirty="0"/>
                <a:t>주차 </a:t>
              </a:r>
              <a:r>
                <a:rPr lang="en-US" altLang="ko-KR" b="1" dirty="0"/>
                <a:t>- </a:t>
              </a:r>
              <a:r>
                <a:rPr lang="ko-KR" altLang="en-US" b="1" dirty="0"/>
                <a:t>의견 수렴에 따른 기능 구현</a:t>
              </a:r>
              <a:r>
                <a:rPr lang="en-US" altLang="ko-KR" b="1" dirty="0"/>
                <a:t>(ex - </a:t>
              </a:r>
              <a:r>
                <a:rPr lang="ko-KR" altLang="en-US" b="1" dirty="0"/>
                <a:t>보고서 출력</a:t>
              </a:r>
              <a:r>
                <a:rPr lang="en-US" altLang="ko-KR" b="1" dirty="0"/>
                <a:t>(Excel, PDF)) </a:t>
              </a:r>
              <a:r>
                <a:rPr lang="ko-KR" altLang="en-US" b="1" dirty="0"/>
                <a:t>여부 조사 및 데이터 연동</a:t>
              </a:r>
              <a:r>
                <a:rPr lang="en-US" altLang="ko-KR" b="1" dirty="0"/>
                <a:t>(C++, DB </a:t>
              </a:r>
              <a:r>
                <a:rPr lang="ko-KR" altLang="en-US" b="1" dirty="0"/>
                <a:t>연동</a:t>
              </a:r>
              <a:r>
                <a:rPr lang="en-US" altLang="ko-KR" b="1" dirty="0"/>
                <a:t>) </a:t>
              </a:r>
              <a:r>
                <a:rPr lang="ko-KR" altLang="en-US" b="1" dirty="0"/>
                <a:t>공부</a:t>
              </a:r>
            </a:p>
          </p:txBody>
        </p: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B5AB5C73-AC09-AFA2-6375-739375A2418D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435579" y="850901"/>
            <a:ext cx="12649200" cy="7353300"/>
          </a:xfrm>
          <a:prstGeom prst="rect">
            <a:avLst/>
          </a:prstGeom>
        </p:spPr>
      </p:pic>
      <p:grpSp>
        <p:nvGrpSpPr>
          <p:cNvPr id="43" name="그룹 42">
            <a:extLst>
              <a:ext uri="{FF2B5EF4-FFF2-40B4-BE49-F238E27FC236}">
                <a16:creationId xmlns:a16="http://schemas.microsoft.com/office/drawing/2014/main" id="{C0A8A543-03F6-F1BD-0D0E-99F1AF12BDD7}"/>
              </a:ext>
            </a:extLst>
          </p:cNvPr>
          <p:cNvGrpSpPr/>
          <p:nvPr/>
        </p:nvGrpSpPr>
        <p:grpSpPr>
          <a:xfrm>
            <a:off x="5448278" y="8292528"/>
            <a:ext cx="12636500" cy="534253"/>
            <a:chOff x="5745619" y="9390129"/>
            <a:chExt cx="12636500" cy="534253"/>
          </a:xfrm>
        </p:grpSpPr>
        <p:pic>
          <p:nvPicPr>
            <p:cNvPr id="44" name="Picture 18">
              <a:extLst>
                <a:ext uri="{FF2B5EF4-FFF2-40B4-BE49-F238E27FC236}">
                  <a16:creationId xmlns:a16="http://schemas.microsoft.com/office/drawing/2014/main" id="{BA16FF09-BFE0-DF11-F66E-BC4862A4A0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5745619" y="9390129"/>
              <a:ext cx="12636500" cy="534253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96D0385-EC84-2892-C24D-CC5592C0DE2A}"/>
                </a:ext>
              </a:extLst>
            </p:cNvPr>
            <p:cNvSpPr txBox="1"/>
            <p:nvPr/>
          </p:nvSpPr>
          <p:spPr>
            <a:xfrm>
              <a:off x="8363390" y="9472589"/>
              <a:ext cx="740095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1" dirty="0"/>
                <a:t> 3</a:t>
              </a:r>
              <a:r>
                <a:rPr lang="ko-KR" altLang="en-US" b="1" dirty="0"/>
                <a:t>주차 </a:t>
              </a:r>
              <a:r>
                <a:rPr lang="en-US" altLang="ko-KR" b="1" dirty="0"/>
                <a:t>- </a:t>
              </a:r>
              <a:r>
                <a:rPr lang="ko-KR" altLang="en-US" b="1" dirty="0"/>
                <a:t>실제 데이터 연동되는 </a:t>
              </a:r>
              <a:r>
                <a:rPr lang="en-US" altLang="ko-KR" b="1" dirty="0"/>
                <a:t>Next.js </a:t>
              </a:r>
              <a:r>
                <a:rPr lang="ko-KR" altLang="en-US" b="1" dirty="0"/>
                <a:t>기반 대시보드 생성 및 </a:t>
              </a:r>
              <a:r>
                <a:rPr lang="en-US" altLang="ko-KR" b="1" dirty="0"/>
                <a:t>MFC </a:t>
              </a:r>
              <a:r>
                <a:rPr lang="ko-KR" altLang="en-US" b="1" dirty="0"/>
                <a:t>내 연동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63438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8100" y="6692900"/>
            <a:ext cx="1257300" cy="11811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527300" y="1879600"/>
            <a:ext cx="45212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5000" b="0" i="0" u="none" strike="noStrike" spc="-100">
                <a:solidFill>
                  <a:srgbClr val="0033CC"/>
                </a:solidFill>
                <a:latin typeface="Gmarket Sans Bold"/>
              </a:rPr>
              <a:t>Contents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895600" y="2984500"/>
            <a:ext cx="4432300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800" b="0" i="0" u="none" strike="noStrike">
                <a:solidFill>
                  <a:srgbClr val="0033CC"/>
                </a:solidFill>
                <a:latin typeface="Noto Sans CJK KR Bold"/>
              </a:rPr>
              <a:t>HIM </a:t>
            </a:r>
            <a:r>
              <a:rPr lang="en-US" sz="1800" b="0" i="0" u="none" strike="noStrike">
                <a:solidFill>
                  <a:srgbClr val="0033CC"/>
                </a:solidFill>
                <a:latin typeface="Noto Sans CJK KR Light"/>
              </a:rPr>
              <a:t> </a:t>
            </a:r>
            <a:r>
              <a:rPr lang="ko-KR" sz="1800" b="1" i="0" u="none" strike="noStrike">
                <a:solidFill>
                  <a:srgbClr val="0033CC"/>
                </a:solidFill>
                <a:ea typeface="Noto Sans CJK KR Light"/>
              </a:rPr>
              <a:t>설명회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385300" y="2120900"/>
            <a:ext cx="28575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ko-KR" sz="2300" b="0" i="0" u="none" strike="noStrike">
                <a:solidFill>
                  <a:srgbClr val="0033CC"/>
                </a:solidFill>
                <a:ea typeface="Noto Sans CJK KR Bold"/>
              </a:rPr>
              <a:t>프로젝트</a:t>
            </a:r>
            <a:r>
              <a:rPr lang="en-US" sz="2300" b="0" i="0" u="none" strike="noStrike">
                <a:solidFill>
                  <a:srgbClr val="0033CC"/>
                </a:solidFill>
                <a:latin typeface="Noto Sans CJK KR Bold"/>
              </a:rPr>
              <a:t> </a:t>
            </a:r>
            <a:r>
              <a:rPr lang="ko-KR" sz="2300" b="0" i="0" u="none" strike="noStrike">
                <a:solidFill>
                  <a:srgbClr val="0033CC"/>
                </a:solidFill>
                <a:ea typeface="Noto Sans CJK KR Bold"/>
              </a:rPr>
              <a:t>개요</a:t>
            </a:r>
            <a:r>
              <a:rPr lang="en-US" sz="2300" b="0" i="0" u="none" strike="noStrike">
                <a:solidFill>
                  <a:srgbClr val="0033CC"/>
                </a:solidFill>
                <a:latin typeface="Noto Sans CJK KR Bold"/>
              </a:rPr>
              <a:t> </a:t>
            </a:r>
            <a:r>
              <a:rPr lang="ko-KR" sz="2300" b="0" i="0" u="none" strike="noStrike">
                <a:solidFill>
                  <a:srgbClr val="0033CC"/>
                </a:solidFill>
                <a:ea typeface="Noto Sans CJK KR Bold"/>
              </a:rPr>
              <a:t>및</a:t>
            </a:r>
            <a:r>
              <a:rPr lang="en-US" sz="2300" b="0" i="0" u="none" strike="noStrike">
                <a:solidFill>
                  <a:srgbClr val="0033CC"/>
                </a:solidFill>
                <a:latin typeface="Noto Sans CJK KR Bold"/>
              </a:rPr>
              <a:t> </a:t>
            </a:r>
            <a:r>
              <a:rPr lang="ko-KR" sz="2300" b="0" i="0" u="none" strike="noStrike">
                <a:solidFill>
                  <a:srgbClr val="0033CC"/>
                </a:solidFill>
                <a:ea typeface="Noto Sans CJK KR Bold"/>
              </a:rPr>
              <a:t>기획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788400" y="2133600"/>
            <a:ext cx="558800" cy="406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300" b="0" i="0" u="none" strike="noStrike">
                <a:solidFill>
                  <a:srgbClr val="0033CC"/>
                </a:solidFill>
                <a:latin typeface="Gmarket Sans Bold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94900" y="2552700"/>
            <a:ext cx="2273300" cy="1092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32800"/>
              </a:lnSpc>
            </a:pP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프로젝트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개요</a:t>
            </a:r>
          </a:p>
          <a:p>
            <a:pPr lvl="0" algn="r">
              <a:lnSpc>
                <a:spcPct val="132800"/>
              </a:lnSpc>
            </a:pP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비즈니스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가치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및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기대효과</a:t>
            </a:r>
          </a:p>
          <a:p>
            <a:pPr lvl="0" algn="r">
              <a:lnSpc>
                <a:spcPct val="132800"/>
              </a:lnSpc>
            </a:pP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향후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계획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및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확장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가능성</a:t>
            </a:r>
          </a:p>
          <a:p>
            <a:pPr lvl="0" algn="r">
              <a:lnSpc>
                <a:spcPct val="132800"/>
              </a:lnSpc>
            </a:pP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팀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구성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및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협업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017500" y="2120900"/>
            <a:ext cx="3251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2300" b="0" i="0" u="none" strike="noStrike">
                <a:solidFill>
                  <a:srgbClr val="0033CC"/>
                </a:solidFill>
                <a:latin typeface="Noto Sans CJK KR Bold"/>
              </a:rPr>
              <a:t>AI </a:t>
            </a:r>
            <a:r>
              <a:rPr lang="ko-KR" sz="2300" b="0" i="0" u="none" strike="noStrike">
                <a:solidFill>
                  <a:srgbClr val="0033CC"/>
                </a:solidFill>
                <a:ea typeface="Noto Sans CJK KR Bold"/>
              </a:rPr>
              <a:t>모델</a:t>
            </a:r>
            <a:r>
              <a:rPr lang="en-US" sz="2300" b="0" i="0" u="none" strike="noStrike">
                <a:solidFill>
                  <a:srgbClr val="0033CC"/>
                </a:solidFill>
                <a:latin typeface="Noto Sans CJK KR Bold"/>
              </a:rPr>
              <a:t> </a:t>
            </a:r>
            <a:r>
              <a:rPr lang="ko-KR" sz="2300" b="0" i="0" u="none" strike="noStrike">
                <a:solidFill>
                  <a:srgbClr val="0033CC"/>
                </a:solidFill>
                <a:ea typeface="Noto Sans CJK KR Bold"/>
              </a:rPr>
              <a:t>및</a:t>
            </a:r>
            <a:r>
              <a:rPr lang="en-US" sz="2300" b="0" i="0" u="none" strike="noStrike">
                <a:solidFill>
                  <a:srgbClr val="0033CC"/>
                </a:solidFill>
                <a:latin typeface="Noto Sans CJK KR Bold"/>
              </a:rPr>
              <a:t> MLOps </a:t>
            </a:r>
            <a:r>
              <a:rPr lang="ko-KR" sz="2300" b="0" i="0" u="none" strike="noStrike">
                <a:solidFill>
                  <a:srgbClr val="0033CC"/>
                </a:solidFill>
                <a:ea typeface="Noto Sans CJK KR Bold"/>
              </a:rPr>
              <a:t>운영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611100" y="2133600"/>
            <a:ext cx="533400" cy="406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300" b="0" i="0" u="none" strike="noStrike">
                <a:solidFill>
                  <a:srgbClr val="0033CC"/>
                </a:solidFill>
                <a:latin typeface="Gmarket Sans Bold"/>
              </a:rPr>
              <a:t>03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630400" y="2578100"/>
            <a:ext cx="16510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32800"/>
              </a:lnSpc>
            </a:pP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MLOps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구현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내용</a:t>
            </a:r>
          </a:p>
          <a:p>
            <a:pPr lvl="0" algn="r">
              <a:lnSpc>
                <a:spcPct val="132800"/>
              </a:lnSpc>
            </a:pP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모델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성능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평가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690100" y="3835400"/>
            <a:ext cx="25908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ko-KR" sz="2300" b="0" i="0" u="none" strike="noStrike">
                <a:solidFill>
                  <a:srgbClr val="0033CC"/>
                </a:solidFill>
                <a:ea typeface="Noto Sans CJK KR Bold"/>
              </a:rPr>
              <a:t>시스템</a:t>
            </a:r>
            <a:r>
              <a:rPr lang="en-US" sz="2300" b="0" i="0" u="none" strike="noStrike">
                <a:solidFill>
                  <a:srgbClr val="0033CC"/>
                </a:solidFill>
                <a:latin typeface="Noto Sans CJK KR Bold"/>
              </a:rPr>
              <a:t> </a:t>
            </a:r>
            <a:r>
              <a:rPr lang="ko-KR" sz="2300" b="0" i="0" u="none" strike="noStrike">
                <a:solidFill>
                  <a:srgbClr val="0033CC"/>
                </a:solidFill>
                <a:ea typeface="Noto Sans CJK KR Bold"/>
              </a:rPr>
              <a:t>설계</a:t>
            </a:r>
            <a:r>
              <a:rPr lang="en-US" sz="2300" b="0" i="0" u="none" strike="noStrike">
                <a:solidFill>
                  <a:srgbClr val="0033CC"/>
                </a:solidFill>
                <a:latin typeface="Noto Sans CJK KR Bold"/>
              </a:rPr>
              <a:t> </a:t>
            </a:r>
            <a:r>
              <a:rPr lang="ko-KR" sz="2300" b="0" i="0" u="none" strike="noStrike">
                <a:solidFill>
                  <a:srgbClr val="0033CC"/>
                </a:solidFill>
                <a:ea typeface="Noto Sans CJK KR Bold"/>
              </a:rPr>
              <a:t>및</a:t>
            </a:r>
            <a:r>
              <a:rPr lang="en-US" sz="2300" b="0" i="0" u="none" strike="noStrike">
                <a:solidFill>
                  <a:srgbClr val="0033CC"/>
                </a:solidFill>
                <a:latin typeface="Noto Sans CJK KR Bold"/>
              </a:rPr>
              <a:t> </a:t>
            </a:r>
            <a:r>
              <a:rPr lang="ko-KR" sz="2300" b="0" i="0" u="none" strike="noStrike">
                <a:solidFill>
                  <a:srgbClr val="0033CC"/>
                </a:solidFill>
                <a:ea typeface="Noto Sans CJK KR Bold"/>
              </a:rPr>
              <a:t>구현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788400" y="3835400"/>
            <a:ext cx="584200" cy="406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300" b="0" i="0" u="none" strike="noStrike">
                <a:solidFill>
                  <a:srgbClr val="0033CC"/>
                </a:solidFill>
                <a:latin typeface="Gmarket Sans Bold"/>
              </a:rPr>
              <a:t>02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867900" y="4330700"/>
            <a:ext cx="2387600" cy="1384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32800"/>
              </a:lnSpc>
            </a:pPr>
            <a:r>
              <a:rPr lang="ko-KR" sz="1400" b="0" i="0" u="none" strike="noStrike" dirty="0">
                <a:solidFill>
                  <a:srgbClr val="0033CC"/>
                </a:solidFill>
                <a:ea typeface="Noto Sans CJK KR Light"/>
              </a:rPr>
              <a:t>시스템</a:t>
            </a:r>
            <a:r>
              <a:rPr lang="en-US" sz="1400" b="0" i="0" u="none" strike="noStrike" dirty="0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 dirty="0">
                <a:solidFill>
                  <a:srgbClr val="0033CC"/>
                </a:solidFill>
                <a:ea typeface="Noto Sans CJK KR Light"/>
              </a:rPr>
              <a:t>아키텍처</a:t>
            </a:r>
          </a:p>
          <a:p>
            <a:pPr lvl="0" algn="r">
              <a:lnSpc>
                <a:spcPct val="132800"/>
              </a:lnSpc>
            </a:pPr>
            <a:r>
              <a:rPr lang="ko-KR" sz="1400" b="0" i="0" u="none" strike="noStrike" dirty="0">
                <a:solidFill>
                  <a:srgbClr val="0033CC"/>
                </a:solidFill>
                <a:ea typeface="Noto Sans CJK KR Light"/>
              </a:rPr>
              <a:t>핵심</a:t>
            </a:r>
            <a:r>
              <a:rPr lang="en-US" sz="1400" b="0" i="0" u="none" strike="noStrike" dirty="0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 dirty="0">
                <a:solidFill>
                  <a:srgbClr val="0033CC"/>
                </a:solidFill>
                <a:ea typeface="Noto Sans CJK KR Light"/>
              </a:rPr>
              <a:t>기능</a:t>
            </a:r>
            <a:r>
              <a:rPr lang="en-US" sz="1400" b="0" i="0" u="none" strike="noStrike" dirty="0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altLang="en-US" sz="1400" b="0" i="0" u="none" strike="noStrike" dirty="0">
                <a:solidFill>
                  <a:srgbClr val="0033CC"/>
                </a:solidFill>
                <a:ea typeface="Noto Sans CJK KR Light"/>
              </a:rPr>
              <a:t>기획</a:t>
            </a:r>
            <a:endParaRPr lang="ko-KR" sz="1400" b="0" i="0" u="none" strike="noStrike" dirty="0">
              <a:solidFill>
                <a:srgbClr val="0033CC"/>
              </a:solidFill>
              <a:ea typeface="Noto Sans CJK KR Light"/>
            </a:endParaRPr>
          </a:p>
          <a:p>
            <a:pPr lvl="0" algn="r">
              <a:lnSpc>
                <a:spcPct val="132800"/>
              </a:lnSpc>
            </a:pPr>
            <a:r>
              <a:rPr lang="ko-KR" sz="1400" b="0" i="0" u="none" strike="noStrike" dirty="0">
                <a:solidFill>
                  <a:srgbClr val="0033CC"/>
                </a:solidFill>
                <a:ea typeface="Noto Sans CJK KR Light"/>
              </a:rPr>
              <a:t>프로젝트</a:t>
            </a:r>
            <a:r>
              <a:rPr lang="en-US" sz="1400" b="0" i="0" u="none" strike="noStrike" dirty="0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 dirty="0">
                <a:solidFill>
                  <a:srgbClr val="0033CC"/>
                </a:solidFill>
                <a:ea typeface="Noto Sans CJK KR Light"/>
              </a:rPr>
              <a:t>구현</a:t>
            </a:r>
            <a:r>
              <a:rPr lang="en-US" sz="1400" b="0" i="0" u="none" strike="noStrike" dirty="0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 dirty="0">
                <a:solidFill>
                  <a:srgbClr val="0033CC"/>
                </a:solidFill>
                <a:ea typeface="Noto Sans CJK KR Light"/>
              </a:rPr>
              <a:t>방법론</a:t>
            </a:r>
          </a:p>
          <a:p>
            <a:pPr lvl="0" algn="r">
              <a:lnSpc>
                <a:spcPct val="132800"/>
              </a:lnSpc>
            </a:pPr>
            <a:r>
              <a:rPr lang="ko-KR" sz="1400" b="0" i="0" u="none" strike="noStrike" dirty="0">
                <a:solidFill>
                  <a:srgbClr val="0033CC"/>
                </a:solidFill>
                <a:ea typeface="Noto Sans CJK KR Light"/>
              </a:rPr>
              <a:t>보안</a:t>
            </a:r>
            <a:r>
              <a:rPr lang="en-US" sz="1400" b="0" i="0" u="none" strike="noStrike" dirty="0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 dirty="0">
                <a:solidFill>
                  <a:srgbClr val="0033CC"/>
                </a:solidFill>
                <a:ea typeface="Noto Sans CJK KR Light"/>
              </a:rPr>
              <a:t>및</a:t>
            </a:r>
            <a:r>
              <a:rPr lang="en-US" sz="1400" b="0" i="0" u="none" strike="noStrike" dirty="0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 dirty="0">
                <a:solidFill>
                  <a:srgbClr val="0033CC"/>
                </a:solidFill>
                <a:ea typeface="Noto Sans CJK KR Light"/>
              </a:rPr>
              <a:t>데이터</a:t>
            </a:r>
            <a:r>
              <a:rPr lang="en-US" sz="1400" b="0" i="0" u="none" strike="noStrike" dirty="0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 dirty="0">
                <a:solidFill>
                  <a:srgbClr val="0033CC"/>
                </a:solidFill>
                <a:ea typeface="Noto Sans CJK KR Light"/>
              </a:rPr>
              <a:t>프라이버시</a:t>
            </a:r>
          </a:p>
          <a:p>
            <a:pPr lvl="0" algn="r">
              <a:lnSpc>
                <a:spcPct val="132800"/>
              </a:lnSpc>
            </a:pPr>
            <a:r>
              <a:rPr lang="ko-KR" sz="1400" b="0" i="0" u="none" strike="noStrike" dirty="0">
                <a:solidFill>
                  <a:srgbClr val="0033CC"/>
                </a:solidFill>
                <a:ea typeface="Noto Sans CJK KR Light"/>
              </a:rPr>
              <a:t>기술적</a:t>
            </a:r>
            <a:r>
              <a:rPr lang="en-US" sz="1400" b="0" i="0" u="none" strike="noStrike" dirty="0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 dirty="0">
                <a:solidFill>
                  <a:srgbClr val="0033CC"/>
                </a:solidFill>
                <a:ea typeface="Noto Sans CJK KR Light"/>
              </a:rPr>
              <a:t>도전과</a:t>
            </a:r>
            <a:r>
              <a:rPr lang="en-US" sz="1400" b="0" i="0" u="none" strike="noStrike" dirty="0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 dirty="0">
                <a:solidFill>
                  <a:srgbClr val="0033CC"/>
                </a:solidFill>
                <a:ea typeface="Noto Sans CJK KR Light"/>
              </a:rPr>
              <a:t>해결</a:t>
            </a:r>
            <a:r>
              <a:rPr lang="en-US" sz="1400" b="0" i="0" u="none" strike="noStrike" dirty="0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 dirty="0">
                <a:solidFill>
                  <a:srgbClr val="0033CC"/>
                </a:solidFill>
                <a:ea typeface="Noto Sans CJK KR Light"/>
              </a:rPr>
              <a:t>방안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474700" y="3835400"/>
            <a:ext cx="27940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2300" b="0" i="0" u="none" strike="noStrike">
                <a:solidFill>
                  <a:srgbClr val="0033CC"/>
                </a:solidFill>
                <a:latin typeface="Noto Sans CJK KR Bold"/>
              </a:rPr>
              <a:t>UI, </a:t>
            </a:r>
            <a:r>
              <a:rPr lang="ko-KR" sz="2300" b="0" i="0" u="none" strike="noStrike">
                <a:solidFill>
                  <a:srgbClr val="0033CC"/>
                </a:solidFill>
                <a:ea typeface="Noto Sans CJK KR Bold"/>
              </a:rPr>
              <a:t>시연</a:t>
            </a:r>
            <a:r>
              <a:rPr lang="en-US" sz="2300" b="0" i="0" u="none" strike="noStrike">
                <a:solidFill>
                  <a:srgbClr val="0033CC"/>
                </a:solidFill>
                <a:latin typeface="Noto Sans CJK KR Bold"/>
              </a:rPr>
              <a:t> </a:t>
            </a:r>
            <a:r>
              <a:rPr lang="ko-KR" sz="2300" b="0" i="0" u="none" strike="noStrike">
                <a:solidFill>
                  <a:srgbClr val="0033CC"/>
                </a:solidFill>
                <a:ea typeface="Noto Sans CJK KR Bold"/>
              </a:rPr>
              <a:t>및</a:t>
            </a:r>
            <a:r>
              <a:rPr lang="en-US" sz="2300" b="0" i="0" u="none" strike="noStrike">
                <a:solidFill>
                  <a:srgbClr val="0033CC"/>
                </a:solidFill>
                <a:latin typeface="Noto Sans CJK KR Bold"/>
              </a:rPr>
              <a:t> </a:t>
            </a:r>
            <a:r>
              <a:rPr lang="ko-KR" sz="2300" b="0" i="0" u="none" strike="noStrike">
                <a:solidFill>
                  <a:srgbClr val="0033CC"/>
                </a:solidFill>
                <a:ea typeface="Noto Sans CJK KR Bold"/>
              </a:rPr>
              <a:t>성과</a:t>
            </a:r>
            <a:r>
              <a:rPr lang="en-US" sz="2300" b="0" i="0" u="none" strike="noStrike">
                <a:solidFill>
                  <a:srgbClr val="0033CC"/>
                </a:solidFill>
                <a:latin typeface="Noto Sans CJK KR Bold"/>
              </a:rPr>
              <a:t> </a:t>
            </a:r>
            <a:r>
              <a:rPr lang="ko-KR" sz="2300" b="0" i="0" u="none" strike="noStrike">
                <a:solidFill>
                  <a:srgbClr val="0033CC"/>
                </a:solidFill>
                <a:ea typeface="Noto Sans CJK KR Bold"/>
              </a:rPr>
              <a:t>정리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611100" y="3835400"/>
            <a:ext cx="533400" cy="406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300" b="0" i="0" u="none" strike="noStrike">
                <a:solidFill>
                  <a:srgbClr val="0033CC"/>
                </a:solidFill>
                <a:latin typeface="Gmarket Sans Bold"/>
              </a:rPr>
              <a:t>04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589000" y="4330700"/>
            <a:ext cx="2679700" cy="1676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32800"/>
              </a:lnSpc>
            </a:pP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MES DashBoard &amp; User Interface</a:t>
            </a:r>
          </a:p>
          <a:p>
            <a:pPr lvl="0" algn="r">
              <a:lnSpc>
                <a:spcPct val="132800"/>
              </a:lnSpc>
            </a:pP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주차별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팀원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회고록</a:t>
            </a:r>
          </a:p>
          <a:p>
            <a:pPr lvl="0" algn="r">
              <a:lnSpc>
                <a:spcPct val="132800"/>
              </a:lnSpc>
            </a:pP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시연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(Demo)</a:t>
            </a:r>
          </a:p>
          <a:p>
            <a:pPr lvl="0" algn="r">
              <a:lnSpc>
                <a:spcPct val="132800"/>
              </a:lnSpc>
            </a:pP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프로젝트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성과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및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주요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성취</a:t>
            </a:r>
          </a:p>
          <a:p>
            <a:pPr lvl="0" algn="r">
              <a:lnSpc>
                <a:spcPct val="132800"/>
              </a:lnSpc>
            </a:pP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결론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및</a:t>
            </a:r>
            <a:r>
              <a:rPr lang="en-US" sz="1400" b="0" i="0" u="none" strike="noStrike">
                <a:solidFill>
                  <a:srgbClr val="0033CC"/>
                </a:solidFill>
                <a:latin typeface="Noto Sans CJK KR Light"/>
              </a:rPr>
              <a:t> </a:t>
            </a:r>
            <a:r>
              <a:rPr lang="ko-KR" sz="1400" b="0" i="0" u="none" strike="noStrike">
                <a:solidFill>
                  <a:srgbClr val="0033CC"/>
                </a:solidFill>
                <a:ea typeface="Noto Sans CJK KR Light"/>
              </a:rPr>
              <a:t>질의응답</a:t>
            </a:r>
          </a:p>
          <a:p>
            <a:pPr lvl="0" algn="r">
              <a:lnSpc>
                <a:spcPct val="132800"/>
              </a:lnSpc>
            </a:pPr>
            <a:endParaRPr lang="ko-KR" sz="1400" b="0" i="0" u="none" strike="noStrike">
              <a:solidFill>
                <a:srgbClr val="0033CC"/>
              </a:solidFill>
              <a:ea typeface="Noto Sans CJK KR Light"/>
            </a:endParaRP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6600" y="5422900"/>
            <a:ext cx="8890000" cy="58801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98044F-2517-A652-670D-447EA06A00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34F8DD33-9837-924F-29C1-88106B3DF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>
            <a:extLst>
              <a:ext uri="{FF2B5EF4-FFF2-40B4-BE49-F238E27FC236}">
                <a16:creationId xmlns:a16="http://schemas.microsoft.com/office/drawing/2014/main" id="{D3DE50D0-9375-D5DA-969C-C2C18173C9B9}"/>
              </a:ext>
            </a:extLst>
          </p:cNvPr>
          <p:cNvGrpSpPr/>
          <p:nvPr/>
        </p:nvGrpSpPr>
        <p:grpSpPr>
          <a:xfrm>
            <a:off x="2147483647" y="0"/>
            <a:ext cx="2147483647" cy="2147483647"/>
            <a:chOff x="0" y="0"/>
            <a:chExt cx="0" cy="0"/>
          </a:xfrm>
        </p:grpSpPr>
      </p:grpSp>
      <p:pic>
        <p:nvPicPr>
          <p:cNvPr id="4" name="Picture 4">
            <a:extLst>
              <a:ext uri="{FF2B5EF4-FFF2-40B4-BE49-F238E27FC236}">
                <a16:creationId xmlns:a16="http://schemas.microsoft.com/office/drawing/2014/main" id="{C998C034-6F12-6463-C8E5-A010FB732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7200" y="0"/>
            <a:ext cx="1320800" cy="1320800"/>
          </a:xfrm>
          <a:prstGeom prst="rect">
            <a:avLst/>
          </a:prstGeom>
        </p:spPr>
      </p:pic>
      <p:sp>
        <p:nvSpPr>
          <p:cNvPr id="5" name="TextBox 5">
            <a:extLst>
              <a:ext uri="{FF2B5EF4-FFF2-40B4-BE49-F238E27FC236}">
                <a16:creationId xmlns:a16="http://schemas.microsoft.com/office/drawing/2014/main" id="{74AEB874-1EF1-5D59-B499-07B845A648C0}"/>
              </a:ext>
            </a:extLst>
          </p:cNvPr>
          <p:cNvSpPr txBox="1"/>
          <p:nvPr/>
        </p:nvSpPr>
        <p:spPr>
          <a:xfrm>
            <a:off x="17272000" y="419100"/>
            <a:ext cx="7747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000" b="1" dirty="0">
                <a:solidFill>
                  <a:srgbClr val="5B80EF"/>
                </a:solidFill>
                <a:latin typeface="Pretendard Black"/>
              </a:rPr>
              <a:t>20</a:t>
            </a:r>
            <a:r>
              <a:rPr lang="en-US" sz="2000" b="1" i="0" u="none" strike="noStrike" dirty="0">
                <a:solidFill>
                  <a:srgbClr val="5B80EF"/>
                </a:solidFill>
                <a:latin typeface="Pretendard Black"/>
              </a:rPr>
              <a:t>/23</a:t>
            </a: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59E0B909-618C-A657-30C5-DAEB627EE73B}"/>
              </a:ext>
            </a:extLst>
          </p:cNvPr>
          <p:cNvGrpSpPr/>
          <p:nvPr/>
        </p:nvGrpSpPr>
        <p:grpSpPr>
          <a:xfrm>
            <a:off x="0" y="0"/>
            <a:ext cx="2147483647" cy="2147483647"/>
            <a:chOff x="0" y="0"/>
            <a:chExt cx="0" cy="0"/>
          </a:xfrm>
        </p:grpSpPr>
      </p:grpSp>
      <p:pic>
        <p:nvPicPr>
          <p:cNvPr id="7" name="Picture 7">
            <a:extLst>
              <a:ext uri="{FF2B5EF4-FFF2-40B4-BE49-F238E27FC236}">
                <a16:creationId xmlns:a16="http://schemas.microsoft.com/office/drawing/2014/main" id="{E0DAD138-FDE2-85ED-FFE1-D113A2D1CA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23900"/>
            <a:ext cx="18288000" cy="9563100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6156D422-F749-679C-2C29-1B8D9ECC7F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500" y="0"/>
            <a:ext cx="8026400" cy="2120900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6D46A893-9493-2F64-FE75-C2764E120F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100" y="622300"/>
            <a:ext cx="7467600" cy="101600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FFBB6B25-8E29-CD11-C53B-B0FFB555F0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8400" y="8166100"/>
            <a:ext cx="355600" cy="355600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2EACF2C5-8602-5616-65E5-03D165D29E5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1100" y="9385300"/>
            <a:ext cx="330200" cy="317500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D0C5E5CA-4F18-3A42-531A-B558C83F76F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18700" y="8204200"/>
            <a:ext cx="431800" cy="29210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id="{E7FA2B00-6845-644C-B0C1-37EDD7BDDCA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44100" y="9398000"/>
            <a:ext cx="330200" cy="330200"/>
          </a:xfrm>
          <a:prstGeom prst="rect">
            <a:avLst/>
          </a:prstGeom>
        </p:spPr>
      </p:pic>
      <p:pic>
        <p:nvPicPr>
          <p:cNvPr id="14" name="Picture 14">
            <a:extLst>
              <a:ext uri="{FF2B5EF4-FFF2-40B4-BE49-F238E27FC236}">
                <a16:creationId xmlns:a16="http://schemas.microsoft.com/office/drawing/2014/main" id="{863C56F5-83BD-5156-E492-27B051E55CB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38200" y="1257300"/>
            <a:ext cx="673100" cy="673100"/>
          </a:xfrm>
          <a:prstGeom prst="rect">
            <a:avLst/>
          </a:prstGeom>
        </p:spPr>
      </p:pic>
      <p:grpSp>
        <p:nvGrpSpPr>
          <p:cNvPr id="15" name="Group 15">
            <a:extLst>
              <a:ext uri="{FF2B5EF4-FFF2-40B4-BE49-F238E27FC236}">
                <a16:creationId xmlns:a16="http://schemas.microsoft.com/office/drawing/2014/main" id="{6379A285-2E45-2904-E9EA-F8E6F4C6E9DE}"/>
              </a:ext>
            </a:extLst>
          </p:cNvPr>
          <p:cNvGrpSpPr/>
          <p:nvPr/>
        </p:nvGrpSpPr>
        <p:grpSpPr>
          <a:xfrm>
            <a:off x="2147483647" y="1047445200"/>
            <a:ext cx="2147483647" cy="2147483647"/>
            <a:chOff x="0" y="0"/>
            <a:chExt cx="0" cy="0"/>
          </a:xfrm>
        </p:grpSpPr>
      </p:grpSp>
      <p:pic>
        <p:nvPicPr>
          <p:cNvPr id="16" name="Picture 16">
            <a:extLst>
              <a:ext uri="{FF2B5EF4-FFF2-40B4-BE49-F238E27FC236}">
                <a16:creationId xmlns:a16="http://schemas.microsoft.com/office/drawing/2014/main" id="{68A6A053-09C3-2758-617D-937F8D19108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39800" y="76200"/>
            <a:ext cx="6997700" cy="546100"/>
          </a:xfrm>
          <a:prstGeom prst="rect">
            <a:avLst/>
          </a:prstGeom>
        </p:spPr>
      </p:pic>
      <p:pic>
        <p:nvPicPr>
          <p:cNvPr id="17" name="Picture 17">
            <a:extLst>
              <a:ext uri="{FF2B5EF4-FFF2-40B4-BE49-F238E27FC236}">
                <a16:creationId xmlns:a16="http://schemas.microsoft.com/office/drawing/2014/main" id="{AA39DB62-6452-5FEE-223B-137664447BB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39800" y="76200"/>
            <a:ext cx="2070100" cy="546100"/>
          </a:xfrm>
          <a:prstGeom prst="rect">
            <a:avLst/>
          </a:prstGeom>
        </p:spPr>
      </p:pic>
      <p:pic>
        <p:nvPicPr>
          <p:cNvPr id="18" name="Picture 18">
            <a:extLst>
              <a:ext uri="{FF2B5EF4-FFF2-40B4-BE49-F238E27FC236}">
                <a16:creationId xmlns:a16="http://schemas.microsoft.com/office/drawing/2014/main" id="{9FD9D317-6493-7DD6-46F9-9F28A84465B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39800" y="76200"/>
            <a:ext cx="1549400" cy="546100"/>
          </a:xfrm>
          <a:prstGeom prst="rect">
            <a:avLst/>
          </a:prstGeom>
        </p:spPr>
      </p:pic>
      <p:pic>
        <p:nvPicPr>
          <p:cNvPr id="19" name="Picture 19">
            <a:extLst>
              <a:ext uri="{FF2B5EF4-FFF2-40B4-BE49-F238E27FC236}">
                <a16:creationId xmlns:a16="http://schemas.microsoft.com/office/drawing/2014/main" id="{FC75AB2B-F430-AFAB-0C18-F595AAA80E2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39800" y="76200"/>
            <a:ext cx="901700" cy="546100"/>
          </a:xfrm>
          <a:prstGeom prst="rect">
            <a:avLst/>
          </a:prstGeom>
        </p:spPr>
      </p:pic>
      <p:sp>
        <p:nvSpPr>
          <p:cNvPr id="20" name="TextBox 20">
            <a:extLst>
              <a:ext uri="{FF2B5EF4-FFF2-40B4-BE49-F238E27FC236}">
                <a16:creationId xmlns:a16="http://schemas.microsoft.com/office/drawing/2014/main" id="{F181DF25-DD89-1C09-360F-F60B33DE3F8E}"/>
              </a:ext>
            </a:extLst>
          </p:cNvPr>
          <p:cNvSpPr txBox="1"/>
          <p:nvPr/>
        </p:nvSpPr>
        <p:spPr>
          <a:xfrm>
            <a:off x="2006600" y="127000"/>
            <a:ext cx="330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2</a:t>
            </a:r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BE60F4A5-2F8E-045A-5971-91C6B506006D}"/>
              </a:ext>
            </a:extLst>
          </p:cNvPr>
          <p:cNvSpPr txBox="1"/>
          <p:nvPr/>
        </p:nvSpPr>
        <p:spPr>
          <a:xfrm>
            <a:off x="1308100" y="1270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1</a:t>
            </a: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4898524D-240C-52FC-B22E-AEDAB32440F3}"/>
              </a:ext>
            </a:extLst>
          </p:cNvPr>
          <p:cNvSpPr txBox="1"/>
          <p:nvPr/>
        </p:nvSpPr>
        <p:spPr>
          <a:xfrm>
            <a:off x="2616200" y="127000"/>
            <a:ext cx="3937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3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90A5BCBE-5E66-447A-4D7C-83BBF66B67DB}"/>
              </a:ext>
            </a:extLst>
          </p:cNvPr>
          <p:cNvSpPr txBox="1"/>
          <p:nvPr/>
        </p:nvSpPr>
        <p:spPr>
          <a:xfrm>
            <a:off x="3060700" y="127000"/>
            <a:ext cx="4953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04.</a:t>
            </a:r>
          </a:p>
        </p:txBody>
      </p:sp>
      <p:sp>
        <p:nvSpPr>
          <p:cNvPr id="24" name="TextBox 24">
            <a:extLst>
              <a:ext uri="{FF2B5EF4-FFF2-40B4-BE49-F238E27FC236}">
                <a16:creationId xmlns:a16="http://schemas.microsoft.com/office/drawing/2014/main" id="{81EA8FD3-C38D-6842-54D9-0C8CCC961483}"/>
              </a:ext>
            </a:extLst>
          </p:cNvPr>
          <p:cNvSpPr txBox="1"/>
          <p:nvPr/>
        </p:nvSpPr>
        <p:spPr>
          <a:xfrm>
            <a:off x="3505200" y="127000"/>
            <a:ext cx="42926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주차별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팀원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회고록</a:t>
            </a:r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16D0CA36-3C9C-522A-A772-AE153D17FC11}"/>
              </a:ext>
            </a:extLst>
          </p:cNvPr>
          <p:cNvGrpSpPr/>
          <p:nvPr/>
        </p:nvGrpSpPr>
        <p:grpSpPr>
          <a:xfrm>
            <a:off x="152400" y="8450262"/>
            <a:ext cx="5054600" cy="1612900"/>
            <a:chOff x="9436100" y="4775200"/>
            <a:chExt cx="5054600" cy="1892300"/>
          </a:xfrm>
        </p:grpSpPr>
        <p:pic>
          <p:nvPicPr>
            <p:cNvPr id="63" name="Picture 42">
              <a:extLst>
                <a:ext uri="{FF2B5EF4-FFF2-40B4-BE49-F238E27FC236}">
                  <a16:creationId xmlns:a16="http://schemas.microsoft.com/office/drawing/2014/main" id="{A67796D5-D847-6AAB-8566-6F02D849A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9436100" y="4775200"/>
              <a:ext cx="5054600" cy="1892300"/>
            </a:xfrm>
            <a:prstGeom prst="rect">
              <a:avLst/>
            </a:prstGeom>
          </p:spPr>
        </p:pic>
        <p:pic>
          <p:nvPicPr>
            <p:cNvPr id="64" name="Picture 43">
              <a:extLst>
                <a:ext uri="{FF2B5EF4-FFF2-40B4-BE49-F238E27FC236}">
                  <a16:creationId xmlns:a16="http://schemas.microsoft.com/office/drawing/2014/main" id="{8CF3A53A-3CD1-C919-BA9A-5D0C30B59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9728200" y="4991100"/>
              <a:ext cx="508000" cy="508000"/>
            </a:xfrm>
            <a:prstGeom prst="rect">
              <a:avLst/>
            </a:prstGeom>
            <a:effectLst>
              <a:outerShdw blurRad="2571" dist="46901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65" name="TextBox 48">
              <a:extLst>
                <a:ext uri="{FF2B5EF4-FFF2-40B4-BE49-F238E27FC236}">
                  <a16:creationId xmlns:a16="http://schemas.microsoft.com/office/drawing/2014/main" id="{C229CC16-4D75-3EDA-2C09-EA2E4997FAD0}"/>
                </a:ext>
              </a:extLst>
            </p:cNvPr>
            <p:cNvSpPr txBox="1"/>
            <p:nvPr/>
          </p:nvSpPr>
          <p:spPr>
            <a:xfrm>
              <a:off x="9829800" y="5029200"/>
              <a:ext cx="3810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0" i="0" u="none" strike="noStrike" dirty="0">
                  <a:solidFill>
                    <a:srgbClr val="FFFFFF"/>
                  </a:solidFill>
                  <a:ea typeface="Pretendard Regular"/>
                </a:rPr>
                <a:t>김</a:t>
              </a:r>
            </a:p>
          </p:txBody>
        </p:sp>
        <p:sp>
          <p:nvSpPr>
            <p:cNvPr id="66" name="TextBox 49">
              <a:extLst>
                <a:ext uri="{FF2B5EF4-FFF2-40B4-BE49-F238E27FC236}">
                  <a16:creationId xmlns:a16="http://schemas.microsoft.com/office/drawing/2014/main" id="{9FDD32A0-3AD9-D4F6-5294-BE3425B61744}"/>
                </a:ext>
              </a:extLst>
            </p:cNvPr>
            <p:cNvSpPr txBox="1"/>
            <p:nvPr/>
          </p:nvSpPr>
          <p:spPr>
            <a:xfrm>
              <a:off x="10363200" y="5041900"/>
              <a:ext cx="12954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1" i="0" u="none" strike="noStrike" dirty="0">
                  <a:solidFill>
                    <a:srgbClr val="0033CC"/>
                  </a:solidFill>
                  <a:ea typeface="Pretendard Regular"/>
                </a:rPr>
                <a:t>김사무엘</a:t>
              </a:r>
            </a:p>
          </p:txBody>
        </p:sp>
        <p:sp>
          <p:nvSpPr>
            <p:cNvPr id="67" name="TextBox 50">
              <a:extLst>
                <a:ext uri="{FF2B5EF4-FFF2-40B4-BE49-F238E27FC236}">
                  <a16:creationId xmlns:a16="http://schemas.microsoft.com/office/drawing/2014/main" id="{35628780-7791-7374-2A34-C587DBA2BEF4}"/>
                </a:ext>
              </a:extLst>
            </p:cNvPr>
            <p:cNvSpPr txBox="1"/>
            <p:nvPr/>
          </p:nvSpPr>
          <p:spPr>
            <a:xfrm>
              <a:off x="9753600" y="5689600"/>
              <a:ext cx="3124200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MES GUI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구성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(MFC), PPT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제작</a:t>
              </a:r>
            </a:p>
            <a:p>
              <a:pPr lvl="0" algn="l">
                <a:lnSpc>
                  <a:spcPct val="99600"/>
                </a:lnSpc>
              </a:pPr>
              <a:endParaRPr lang="ko-KR" sz="1600" b="1" i="0" u="none" strike="noStrike" dirty="0">
                <a:solidFill>
                  <a:srgbClr val="000000"/>
                </a:solidFill>
                <a:ea typeface="Pretendard Regular"/>
              </a:endParaRPr>
            </a:p>
          </p:txBody>
        </p:sp>
        <p:sp>
          <p:nvSpPr>
            <p:cNvPr id="68" name="TextBox 51">
              <a:extLst>
                <a:ext uri="{FF2B5EF4-FFF2-40B4-BE49-F238E27FC236}">
                  <a16:creationId xmlns:a16="http://schemas.microsoft.com/office/drawing/2014/main" id="{567CC1EE-95E3-84B3-2FA4-D42A8074E3A6}"/>
                </a:ext>
              </a:extLst>
            </p:cNvPr>
            <p:cNvSpPr txBox="1"/>
            <p:nvPr/>
          </p:nvSpPr>
          <p:spPr>
            <a:xfrm>
              <a:off x="9753600" y="6172200"/>
              <a:ext cx="40386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MFC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기반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인터페이스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설계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및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구현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,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발표자료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준비</a:t>
              </a:r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36845C6D-8B3A-7C1E-8C54-22E4715DD2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2725400" y="4927600"/>
              <a:ext cx="1600200" cy="1168400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27E56CA5-F7DF-E2F1-6F9F-E35FED2FEA23}"/>
              </a:ext>
            </a:extLst>
          </p:cNvPr>
          <p:cNvGrpSpPr/>
          <p:nvPr/>
        </p:nvGrpSpPr>
        <p:grpSpPr>
          <a:xfrm>
            <a:off x="5410200" y="8304947"/>
            <a:ext cx="12636500" cy="534253"/>
            <a:chOff x="5405120" y="8108097"/>
            <a:chExt cx="12636500" cy="534253"/>
          </a:xfrm>
        </p:grpSpPr>
        <p:pic>
          <p:nvPicPr>
            <p:cNvPr id="28" name="Picture 18">
              <a:extLst>
                <a:ext uri="{FF2B5EF4-FFF2-40B4-BE49-F238E27FC236}">
                  <a16:creationId xmlns:a16="http://schemas.microsoft.com/office/drawing/2014/main" id="{2D7FB544-9AE8-2960-1AA5-1593987E25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5405120" y="8108097"/>
              <a:ext cx="12636500" cy="534253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8405075-E552-F14F-4ED2-73C4CE4A0540}"/>
                </a:ext>
              </a:extLst>
            </p:cNvPr>
            <p:cNvSpPr txBox="1"/>
            <p:nvPr/>
          </p:nvSpPr>
          <p:spPr>
            <a:xfrm>
              <a:off x="10100263" y="8190557"/>
              <a:ext cx="324621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1" dirty="0"/>
                <a:t>1 </a:t>
              </a:r>
              <a:r>
                <a:rPr lang="ko-KR" altLang="en-US" b="1" dirty="0"/>
                <a:t>주차 </a:t>
              </a:r>
              <a:r>
                <a:rPr lang="en-US" altLang="ko-KR" b="1" dirty="0"/>
                <a:t>– </a:t>
              </a:r>
              <a:r>
                <a:rPr lang="ko-KR" altLang="en-US" b="1" dirty="0"/>
                <a:t>로그인 </a:t>
              </a:r>
              <a:r>
                <a:rPr lang="en-US" altLang="ko-KR" b="1" dirty="0"/>
                <a:t>GUI </a:t>
              </a:r>
              <a:r>
                <a:rPr lang="ko-KR" altLang="en-US" b="1" dirty="0"/>
                <a:t>화면 구현</a:t>
              </a:r>
            </a:p>
          </p:txBody>
        </p:sp>
      </p:grpSp>
      <p:pic>
        <p:nvPicPr>
          <p:cNvPr id="31" name="그림 30">
            <a:extLst>
              <a:ext uri="{FF2B5EF4-FFF2-40B4-BE49-F238E27FC236}">
                <a16:creationId xmlns:a16="http://schemas.microsoft.com/office/drawing/2014/main" id="{B6C0A0F6-62E9-4050-8FAE-465BCB8B942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410200" y="939800"/>
            <a:ext cx="12636500" cy="7086600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14630ACF-9DFF-FB02-E57A-DE0B444B1037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486401" y="950937"/>
            <a:ext cx="12560300" cy="7075464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9048F427-F6EA-D4F2-D462-773EC2BC37ED}"/>
              </a:ext>
            </a:extLst>
          </p:cNvPr>
          <p:cNvGrpSpPr/>
          <p:nvPr/>
        </p:nvGrpSpPr>
        <p:grpSpPr>
          <a:xfrm>
            <a:off x="5410200" y="8307487"/>
            <a:ext cx="12636500" cy="534253"/>
            <a:chOff x="5405120" y="8108097"/>
            <a:chExt cx="12636500" cy="534253"/>
          </a:xfrm>
        </p:grpSpPr>
        <p:pic>
          <p:nvPicPr>
            <p:cNvPr id="35" name="Picture 18">
              <a:extLst>
                <a:ext uri="{FF2B5EF4-FFF2-40B4-BE49-F238E27FC236}">
                  <a16:creationId xmlns:a16="http://schemas.microsoft.com/office/drawing/2014/main" id="{C2659BE9-F289-13E5-FD5B-02EE75D574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5405120" y="8108097"/>
              <a:ext cx="12636500" cy="534253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945492A-CFA8-1577-BB9E-9512152F080C}"/>
                </a:ext>
              </a:extLst>
            </p:cNvPr>
            <p:cNvSpPr txBox="1"/>
            <p:nvPr/>
          </p:nvSpPr>
          <p:spPr>
            <a:xfrm>
              <a:off x="10100263" y="8190557"/>
              <a:ext cx="324621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1" dirty="0"/>
                <a:t>2 </a:t>
              </a:r>
              <a:r>
                <a:rPr lang="ko-KR" altLang="en-US" b="1" dirty="0"/>
                <a:t>주차 </a:t>
              </a:r>
              <a:r>
                <a:rPr lang="en-US" altLang="ko-KR" b="1" dirty="0"/>
                <a:t>– </a:t>
              </a:r>
              <a:r>
                <a:rPr lang="ko-KR" altLang="en-US" b="1" dirty="0"/>
                <a:t>선택 화면 구현</a:t>
              </a:r>
            </a:p>
          </p:txBody>
        </p:sp>
      </p:grpSp>
      <p:pic>
        <p:nvPicPr>
          <p:cNvPr id="38" name="그림 37">
            <a:extLst>
              <a:ext uri="{FF2B5EF4-FFF2-40B4-BE49-F238E27FC236}">
                <a16:creationId xmlns:a16="http://schemas.microsoft.com/office/drawing/2014/main" id="{EDAFA628-5364-B5A8-CE58-C157D27BBB58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486400" y="948397"/>
            <a:ext cx="12560300" cy="7075464"/>
          </a:xfrm>
          <a:prstGeom prst="rect">
            <a:avLst/>
          </a:prstGeom>
        </p:spPr>
      </p:pic>
      <p:grpSp>
        <p:nvGrpSpPr>
          <p:cNvPr id="39" name="그룹 38">
            <a:extLst>
              <a:ext uri="{FF2B5EF4-FFF2-40B4-BE49-F238E27FC236}">
                <a16:creationId xmlns:a16="http://schemas.microsoft.com/office/drawing/2014/main" id="{6A9EE828-C0C7-02CC-8C97-887A5035571A}"/>
              </a:ext>
            </a:extLst>
          </p:cNvPr>
          <p:cNvGrpSpPr/>
          <p:nvPr/>
        </p:nvGrpSpPr>
        <p:grpSpPr>
          <a:xfrm>
            <a:off x="5400675" y="8302407"/>
            <a:ext cx="12636500" cy="534253"/>
            <a:chOff x="5405120" y="8694852"/>
            <a:chExt cx="12636500" cy="534253"/>
          </a:xfrm>
        </p:grpSpPr>
        <p:pic>
          <p:nvPicPr>
            <p:cNvPr id="40" name="Picture 18">
              <a:extLst>
                <a:ext uri="{FF2B5EF4-FFF2-40B4-BE49-F238E27FC236}">
                  <a16:creationId xmlns:a16="http://schemas.microsoft.com/office/drawing/2014/main" id="{5818100E-CDBD-2052-597D-8078FA16B9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5405120" y="8694852"/>
              <a:ext cx="12636500" cy="534253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AE165CB-56AD-A6FC-3E70-1CD976B1E44D}"/>
                </a:ext>
              </a:extLst>
            </p:cNvPr>
            <p:cNvSpPr txBox="1"/>
            <p:nvPr/>
          </p:nvSpPr>
          <p:spPr>
            <a:xfrm>
              <a:off x="10100263" y="8777312"/>
              <a:ext cx="324621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1" dirty="0"/>
                <a:t>3 </a:t>
              </a:r>
              <a:r>
                <a:rPr lang="ko-KR" altLang="en-US" b="1" dirty="0"/>
                <a:t>주차 </a:t>
              </a:r>
              <a:r>
                <a:rPr lang="en-US" altLang="ko-KR" b="1" dirty="0"/>
                <a:t>– </a:t>
              </a:r>
              <a:r>
                <a:rPr lang="ko-KR" altLang="en-US" b="1" dirty="0"/>
                <a:t>메뉴 화면 구현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451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678FC7-4D72-1443-4C21-F6F59750E3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30F1ABE-4EC9-007A-2FA1-719711BD0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>
            <a:extLst>
              <a:ext uri="{FF2B5EF4-FFF2-40B4-BE49-F238E27FC236}">
                <a16:creationId xmlns:a16="http://schemas.microsoft.com/office/drawing/2014/main" id="{786D4015-77C0-6384-FC4E-04647F5C4B51}"/>
              </a:ext>
            </a:extLst>
          </p:cNvPr>
          <p:cNvGrpSpPr/>
          <p:nvPr/>
        </p:nvGrpSpPr>
        <p:grpSpPr>
          <a:xfrm>
            <a:off x="2147483647" y="0"/>
            <a:ext cx="2147483647" cy="2147483647"/>
            <a:chOff x="0" y="0"/>
            <a:chExt cx="0" cy="0"/>
          </a:xfrm>
        </p:grpSpPr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3AC47C5C-3228-A85A-0DF1-C8383EA2FAED}"/>
              </a:ext>
            </a:extLst>
          </p:cNvPr>
          <p:cNvGrpSpPr/>
          <p:nvPr/>
        </p:nvGrpSpPr>
        <p:grpSpPr>
          <a:xfrm>
            <a:off x="0" y="0"/>
            <a:ext cx="2147483647" cy="2147483647"/>
            <a:chOff x="0" y="0"/>
            <a:chExt cx="0" cy="0"/>
          </a:xfrm>
        </p:grpSpPr>
      </p:grpSp>
      <p:grpSp>
        <p:nvGrpSpPr>
          <p:cNvPr id="15" name="Group 15">
            <a:extLst>
              <a:ext uri="{FF2B5EF4-FFF2-40B4-BE49-F238E27FC236}">
                <a16:creationId xmlns:a16="http://schemas.microsoft.com/office/drawing/2014/main" id="{3958B495-259B-FBA0-5886-602F6D1AC951}"/>
              </a:ext>
            </a:extLst>
          </p:cNvPr>
          <p:cNvGrpSpPr/>
          <p:nvPr/>
        </p:nvGrpSpPr>
        <p:grpSpPr>
          <a:xfrm>
            <a:off x="2147483647" y="1047445200"/>
            <a:ext cx="2147483647" cy="2147483647"/>
            <a:chOff x="0" y="0"/>
            <a:chExt cx="0" cy="0"/>
          </a:xfrm>
        </p:grpSpPr>
      </p:grpSp>
      <p:sp>
        <p:nvSpPr>
          <p:cNvPr id="20" name="TextBox 20">
            <a:extLst>
              <a:ext uri="{FF2B5EF4-FFF2-40B4-BE49-F238E27FC236}">
                <a16:creationId xmlns:a16="http://schemas.microsoft.com/office/drawing/2014/main" id="{D6A72100-9B03-D622-08A8-3A9D16F58C05}"/>
              </a:ext>
            </a:extLst>
          </p:cNvPr>
          <p:cNvSpPr txBox="1"/>
          <p:nvPr/>
        </p:nvSpPr>
        <p:spPr>
          <a:xfrm>
            <a:off x="2006600" y="127000"/>
            <a:ext cx="330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en-US" sz="2400" b="0" i="0" u="none" strike="noStrike" spc="-200" dirty="0">
              <a:solidFill>
                <a:srgbClr val="404040"/>
              </a:solidFill>
              <a:latin typeface="NanumSquare Regular"/>
            </a:endParaRP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63E5B500-506A-7F74-917B-358FAF798148}"/>
              </a:ext>
            </a:extLst>
          </p:cNvPr>
          <p:cNvSpPr txBox="1"/>
          <p:nvPr/>
        </p:nvSpPr>
        <p:spPr>
          <a:xfrm>
            <a:off x="2616200" y="127000"/>
            <a:ext cx="3937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en-US" sz="2400" b="0" i="0" u="none" strike="noStrike" spc="-200" dirty="0">
              <a:solidFill>
                <a:srgbClr val="404040"/>
              </a:solidFill>
              <a:latin typeface="NanumSquare Regular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7C97CE5C-2DBA-15CC-EB83-6BD177949D0B}"/>
              </a:ext>
            </a:extLst>
          </p:cNvPr>
          <p:cNvGrpSpPr/>
          <p:nvPr/>
        </p:nvGrpSpPr>
        <p:grpSpPr>
          <a:xfrm>
            <a:off x="16532226" y="342900"/>
            <a:ext cx="1371600" cy="685800"/>
            <a:chOff x="16687800" y="206043"/>
            <a:chExt cx="1371600" cy="685800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C431CA44-43D8-CEBD-9454-697C22F264DE}"/>
                </a:ext>
              </a:extLst>
            </p:cNvPr>
            <p:cNvSpPr/>
            <p:nvPr/>
          </p:nvSpPr>
          <p:spPr>
            <a:xfrm>
              <a:off x="16687800" y="206043"/>
              <a:ext cx="1371600" cy="6858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101600" dir="2700000" algn="tl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47C183B-ED92-B2E5-0A6A-2457A7420F44}"/>
                </a:ext>
              </a:extLst>
            </p:cNvPr>
            <p:cNvSpPr txBox="1"/>
            <p:nvPr/>
          </p:nvSpPr>
          <p:spPr>
            <a:xfrm>
              <a:off x="16897350" y="315267"/>
              <a:ext cx="9525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00B0F0"/>
                  </a:solidFill>
                </a:rPr>
                <a:t>21/23</a:t>
              </a:r>
              <a:endParaRPr lang="ko-KR" altLang="en-US" sz="2400" b="1" dirty="0">
                <a:solidFill>
                  <a:srgbClr val="00B0F0"/>
                </a:solidFill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D72EF04-42D4-DD1B-0C44-16043666A6B1}"/>
              </a:ext>
            </a:extLst>
          </p:cNvPr>
          <p:cNvGrpSpPr/>
          <p:nvPr/>
        </p:nvGrpSpPr>
        <p:grpSpPr>
          <a:xfrm>
            <a:off x="384174" y="342900"/>
            <a:ext cx="4568826" cy="685800"/>
            <a:chOff x="384174" y="342900"/>
            <a:chExt cx="4568826" cy="685800"/>
          </a:xfrm>
        </p:grpSpPr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45160E39-8999-2A84-1FB0-D0B99A1546A3}"/>
                </a:ext>
              </a:extLst>
            </p:cNvPr>
            <p:cNvSpPr/>
            <p:nvPr/>
          </p:nvSpPr>
          <p:spPr>
            <a:xfrm>
              <a:off x="384174" y="342900"/>
              <a:ext cx="4568826" cy="685800"/>
            </a:xfrm>
            <a:prstGeom prst="roundRect">
              <a:avLst/>
            </a:prstGeom>
            <a:solidFill>
              <a:srgbClr val="A1B5F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352C9293-AAC5-0DD8-3853-43E1DBE31257}"/>
                </a:ext>
              </a:extLst>
            </p:cNvPr>
            <p:cNvSpPr/>
            <p:nvPr/>
          </p:nvSpPr>
          <p:spPr>
            <a:xfrm>
              <a:off x="609600" y="491414"/>
              <a:ext cx="393700" cy="396543"/>
            </a:xfrm>
            <a:prstGeom prst="ellipse">
              <a:avLst/>
            </a:prstGeom>
            <a:solidFill>
              <a:srgbClr val="A1B5F5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9E83072F-1585-BCB8-67B0-EDF31399DA7D}"/>
                </a:ext>
              </a:extLst>
            </p:cNvPr>
            <p:cNvSpPr/>
            <p:nvPr/>
          </p:nvSpPr>
          <p:spPr>
            <a:xfrm>
              <a:off x="1794934" y="491414"/>
              <a:ext cx="393700" cy="396543"/>
            </a:xfrm>
            <a:prstGeom prst="ellipse">
              <a:avLst/>
            </a:prstGeom>
            <a:solidFill>
              <a:srgbClr val="A1B5F5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ADEAA6BA-F3E7-EE7A-51A9-7442B98AC937}"/>
                </a:ext>
              </a:extLst>
            </p:cNvPr>
            <p:cNvSpPr/>
            <p:nvPr/>
          </p:nvSpPr>
          <p:spPr>
            <a:xfrm>
              <a:off x="1202267" y="491414"/>
              <a:ext cx="393700" cy="396543"/>
            </a:xfrm>
            <a:prstGeom prst="ellipse">
              <a:avLst/>
            </a:prstGeom>
            <a:solidFill>
              <a:srgbClr val="A1B5F5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49B48D33-D438-FC3B-E352-858F8FAF48BB}"/>
                </a:ext>
              </a:extLst>
            </p:cNvPr>
            <p:cNvSpPr/>
            <p:nvPr/>
          </p:nvSpPr>
          <p:spPr>
            <a:xfrm>
              <a:off x="2387600" y="491414"/>
              <a:ext cx="393700" cy="396543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6285EF"/>
                  </a:solidFill>
                </a:rPr>
                <a:t>4</a:t>
              </a:r>
              <a:endParaRPr lang="ko-KR" altLang="en-US" dirty="0">
                <a:solidFill>
                  <a:srgbClr val="6285EF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10E854B-8DCD-E007-5EA0-5BFE920FE98D}"/>
                </a:ext>
              </a:extLst>
            </p:cNvPr>
            <p:cNvSpPr txBox="1"/>
            <p:nvPr/>
          </p:nvSpPr>
          <p:spPr>
            <a:xfrm>
              <a:off x="3009900" y="491414"/>
              <a:ext cx="17399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</a:rPr>
                <a:t>04.</a:t>
              </a:r>
              <a:r>
                <a:rPr lang="ko-KR" altLang="en-US" sz="2000" b="1" dirty="0">
                  <a:solidFill>
                    <a:schemeClr val="bg1"/>
                  </a:solidFill>
                </a:rPr>
                <a:t>시연</a:t>
              </a:r>
              <a:r>
                <a:rPr lang="en-US" altLang="ko-KR" sz="2000" b="1" dirty="0">
                  <a:solidFill>
                    <a:schemeClr val="bg1"/>
                  </a:solidFill>
                </a:rPr>
                <a:t>(Demo)</a:t>
              </a:r>
              <a:endParaRPr lang="ko-KR" altLang="en-US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9F2E50F7-FED4-13EA-B90C-8C4C7E8629BD}"/>
              </a:ext>
            </a:extLst>
          </p:cNvPr>
          <p:cNvGrpSpPr/>
          <p:nvPr/>
        </p:nvGrpSpPr>
        <p:grpSpPr>
          <a:xfrm>
            <a:off x="5676900" y="3784566"/>
            <a:ext cx="6934201" cy="2717869"/>
            <a:chOff x="5676900" y="3784566"/>
            <a:chExt cx="6934201" cy="2717869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7F7E815-92E2-46BD-9259-4202B82E1B31}"/>
                </a:ext>
              </a:extLst>
            </p:cNvPr>
            <p:cNvSpPr txBox="1"/>
            <p:nvPr/>
          </p:nvSpPr>
          <p:spPr>
            <a:xfrm>
              <a:off x="7771239" y="3784566"/>
              <a:ext cx="2745523" cy="1569660"/>
            </a:xfrm>
            <a:prstGeom prst="rect">
              <a:avLst/>
            </a:prstGeom>
            <a:noFill/>
            <a:effectLst>
              <a:outerShdw blurRad="508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ko-KR" altLang="en-US" sz="9600" b="1" dirty="0">
                  <a:solidFill>
                    <a:schemeClr val="bg1"/>
                  </a:solidFill>
                </a:rPr>
                <a:t>시연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392CDD6-AA44-4E04-7EF4-DAF91E45A097}"/>
                </a:ext>
              </a:extLst>
            </p:cNvPr>
            <p:cNvSpPr txBox="1"/>
            <p:nvPr/>
          </p:nvSpPr>
          <p:spPr>
            <a:xfrm>
              <a:off x="5676900" y="5178996"/>
              <a:ext cx="6934201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0" b="1" i="0" spc="600" dirty="0">
                  <a:solidFill>
                    <a:schemeClr val="bg1"/>
                  </a:solidFill>
                  <a:effectLst/>
                  <a:latin typeface="Microsoft Himalaya" panose="01010100010101010101" pitchFamily="2" charset="0"/>
                  <a:ea typeface="Microsoft Himalaya" panose="01010100010101010101" pitchFamily="2" charset="0"/>
                  <a:cs typeface="Microsoft Himalaya" panose="01010100010101010101" pitchFamily="2" charset="0"/>
                </a:rPr>
                <a:t>DEMONSTRATION</a:t>
              </a:r>
              <a:endParaRPr lang="ko-KR" altLang="en-US" sz="8000" b="1" spc="600" dirty="0">
                <a:solidFill>
                  <a:schemeClr val="bg1"/>
                </a:solidFill>
                <a:latin typeface="Microsoft Himalaya" panose="01010100010101010101" pitchFamily="2" charset="0"/>
                <a:ea typeface="은 돋움" panose="020B0600000101010101" pitchFamily="50" charset="-127"/>
                <a:cs typeface="Microsoft Himalaya" panose="01010100010101010101" pitchFamily="2" charset="0"/>
              </a:endParaRPr>
            </a:p>
          </p:txBody>
        </p:sp>
      </p:grpSp>
      <p:pic>
        <p:nvPicPr>
          <p:cNvPr id="52" name="Picture 14">
            <a:extLst>
              <a:ext uri="{FF2B5EF4-FFF2-40B4-BE49-F238E27FC236}">
                <a16:creationId xmlns:a16="http://schemas.microsoft.com/office/drawing/2014/main" id="{6AF6014E-2839-8B23-E91B-7FFF567E75E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6900" y="6493709"/>
            <a:ext cx="952500" cy="962401"/>
          </a:xfrm>
          <a:prstGeom prst="rect">
            <a:avLst/>
          </a:prstGeom>
        </p:spPr>
      </p:pic>
      <p:pic>
        <p:nvPicPr>
          <p:cNvPr id="53" name="Picture 14">
            <a:extLst>
              <a:ext uri="{FF2B5EF4-FFF2-40B4-BE49-F238E27FC236}">
                <a16:creationId xmlns:a16="http://schemas.microsoft.com/office/drawing/2014/main" id="{F3B1E975-36DD-5E02-3C01-30CABA5E2BF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3777" y="6493709"/>
            <a:ext cx="952500" cy="962401"/>
          </a:xfrm>
          <a:prstGeom prst="rect">
            <a:avLst/>
          </a:prstGeom>
        </p:spPr>
      </p:pic>
      <p:pic>
        <p:nvPicPr>
          <p:cNvPr id="54" name="Picture 14">
            <a:extLst>
              <a:ext uri="{FF2B5EF4-FFF2-40B4-BE49-F238E27FC236}">
                <a16:creationId xmlns:a16="http://schemas.microsoft.com/office/drawing/2014/main" id="{D50A8C0D-9C1C-DD19-5212-B6D84EA8D34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0654" y="6493709"/>
            <a:ext cx="952500" cy="962401"/>
          </a:xfrm>
          <a:prstGeom prst="rect">
            <a:avLst/>
          </a:prstGeom>
        </p:spPr>
      </p:pic>
      <p:pic>
        <p:nvPicPr>
          <p:cNvPr id="55" name="Picture 14">
            <a:extLst>
              <a:ext uri="{FF2B5EF4-FFF2-40B4-BE49-F238E27FC236}">
                <a16:creationId xmlns:a16="http://schemas.microsoft.com/office/drawing/2014/main" id="{442BCBF5-4E0E-3604-8BF0-55896CFBAE3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27531" y="6493709"/>
            <a:ext cx="952500" cy="962401"/>
          </a:xfrm>
          <a:prstGeom prst="rect">
            <a:avLst/>
          </a:prstGeom>
        </p:spPr>
      </p:pic>
      <p:pic>
        <p:nvPicPr>
          <p:cNvPr id="56" name="Picture 14">
            <a:extLst>
              <a:ext uri="{FF2B5EF4-FFF2-40B4-BE49-F238E27FC236}">
                <a16:creationId xmlns:a16="http://schemas.microsoft.com/office/drawing/2014/main" id="{89D1A951-7526-7612-3A7A-8EE1E8211FE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44406" y="6493709"/>
            <a:ext cx="952500" cy="962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689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5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1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8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1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1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4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2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27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2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30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33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3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36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3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39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4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42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45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4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48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4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mph" presetSubtype="0" nodeType="withEffect">
                                  <p:stCondLst>
                                    <p:cond delay="16000"/>
                                  </p:stCondLst>
                                  <p:childTnLst>
                                    <p:set>
                                      <p:cBhvr>
                                        <p:cTn id="54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mph" presetSubtype="0" nodeType="withEffect">
                                  <p:stCondLst>
                                    <p:cond delay="17000"/>
                                  </p:stCondLst>
                                  <p:childTnLst>
                                    <p:set>
                                      <p:cBhvr>
                                        <p:cTn id="57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mph" presetSubtype="0" nodeType="withEffect">
                                  <p:stCondLst>
                                    <p:cond delay="18000"/>
                                  </p:stCondLst>
                                  <p:childTnLst>
                                    <p:set>
                                      <p:cBhvr>
                                        <p:cTn id="60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mph" presetSubtype="0" nodeType="withEffect">
                                  <p:stCondLst>
                                    <p:cond delay="19000"/>
                                  </p:stCondLst>
                                  <p:childTnLst>
                                    <p:set>
                                      <p:cBhvr>
                                        <p:cTn id="63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mph" presetSubtype="0" nodeType="withEffect">
                                  <p:stCondLst>
                                    <p:cond delay="20000"/>
                                  </p:stCondLst>
                                  <p:childTnLst>
                                    <p:set>
                                      <p:cBhvr>
                                        <p:cTn id="66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6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nodeType="withEffect">
                                  <p:stCondLst>
                                    <p:cond delay="21000"/>
                                  </p:stCondLst>
                                  <p:childTnLst>
                                    <p:set>
                                      <p:cBhvr>
                                        <p:cTn id="69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7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nodeType="withEffect">
                                  <p:stCondLst>
                                    <p:cond delay="22000"/>
                                  </p:stCondLst>
                                  <p:childTnLst>
                                    <p:set>
                                      <p:cBhvr>
                                        <p:cTn id="72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7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mph" presetSubtype="0" nodeType="withEffect">
                                  <p:stCondLst>
                                    <p:cond delay="23000"/>
                                  </p:stCondLst>
                                  <p:childTnLst>
                                    <p:set>
                                      <p:cBhvr>
                                        <p:cTn id="75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7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24000"/>
                                  </p:stCondLst>
                                  <p:childTnLst>
                                    <p:set>
                                      <p:cBhvr>
                                        <p:cTn id="78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7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25000"/>
                                  </p:stCondLst>
                                  <p:childTnLst>
                                    <p:set>
                                      <p:cBhvr>
                                        <p:cTn id="81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8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nodeType="withEffect">
                                  <p:stCondLst>
                                    <p:cond delay="26000"/>
                                  </p:stCondLst>
                                  <p:childTnLst>
                                    <p:set>
                                      <p:cBhvr>
                                        <p:cTn id="84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8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9" presetClass="emph" presetSubtype="0" nodeType="withEffect">
                                  <p:stCondLst>
                                    <p:cond delay="27000"/>
                                  </p:stCondLst>
                                  <p:childTnLst>
                                    <p:set>
                                      <p:cBhvr>
                                        <p:cTn id="87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8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28000"/>
                                  </p:stCondLst>
                                  <p:childTnLst>
                                    <p:set>
                                      <p:cBhvr>
                                        <p:cTn id="90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9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mph" presetSubtype="0" nodeType="withEffect">
                                  <p:stCondLst>
                                    <p:cond delay="29000"/>
                                  </p:stCondLst>
                                  <p:childTnLst>
                                    <p:set>
                                      <p:cBhvr>
                                        <p:cTn id="93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9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mph" presetSubtype="0" nodeType="withEffect">
                                  <p:stCondLst>
                                    <p:cond delay="30000"/>
                                  </p:stCondLst>
                                  <p:childTnLst>
                                    <p:set>
                                      <p:cBhvr>
                                        <p:cTn id="96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9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9" presetClass="emph" presetSubtype="0" nodeType="withEffect">
                                  <p:stCondLst>
                                    <p:cond delay="31000"/>
                                  </p:stCondLst>
                                  <p:childTnLst>
                                    <p:set>
                                      <p:cBhvr>
                                        <p:cTn id="99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10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9" presetClass="emph" presetSubtype="0" nodeType="withEffect">
                                  <p:stCondLst>
                                    <p:cond delay="32000"/>
                                  </p:stCondLst>
                                  <p:childTnLst>
                                    <p:set>
                                      <p:cBhvr>
                                        <p:cTn id="102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10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9" presetClass="emph" presetSubtype="0" nodeType="withEffect">
                                  <p:stCondLst>
                                    <p:cond delay="33000"/>
                                  </p:stCondLst>
                                  <p:childTnLst>
                                    <p:set>
                                      <p:cBhvr>
                                        <p:cTn id="105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10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9" presetClass="emph" presetSubtype="0" nodeType="withEffect">
                                  <p:stCondLst>
                                    <p:cond delay="34000"/>
                                  </p:stCondLst>
                                  <p:childTnLst>
                                    <p:set>
                                      <p:cBhvr>
                                        <p:cTn id="108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10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9" presetClass="emph" presetSubtype="0" nodeType="withEffect">
                                  <p:stCondLst>
                                    <p:cond delay="35000"/>
                                  </p:stCondLst>
                                  <p:childTnLst>
                                    <p:set>
                                      <p:cBhvr>
                                        <p:cTn id="111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1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9" presetClass="emph" presetSubtype="0" nodeType="withEffect">
                                  <p:stCondLst>
                                    <p:cond delay="36000"/>
                                  </p:stCondLst>
                                  <p:childTnLst>
                                    <p:set>
                                      <p:cBhvr>
                                        <p:cTn id="114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1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9" presetClass="emph" presetSubtype="0" nodeType="withEffect">
                                  <p:stCondLst>
                                    <p:cond delay="37000"/>
                                  </p:stCondLst>
                                  <p:childTnLst>
                                    <p:set>
                                      <p:cBhvr>
                                        <p:cTn id="117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1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9" presetClass="emph" presetSubtype="0" nodeType="withEffect">
                                  <p:stCondLst>
                                    <p:cond delay="38000"/>
                                  </p:stCondLst>
                                  <p:childTnLst>
                                    <p:set>
                                      <p:cBhvr>
                                        <p:cTn id="120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12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9" presetClass="emph" presetSubtype="0" nodeType="withEffect">
                                  <p:stCondLst>
                                    <p:cond delay="39000"/>
                                  </p:stCondLst>
                                  <p:childTnLst>
                                    <p:set>
                                      <p:cBhvr>
                                        <p:cTn id="123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12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EECC7A-7F36-9CF0-FC08-1B4E00DD14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4FDC5CC6-4041-A7D8-11FE-5E41317EB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>
            <a:extLst>
              <a:ext uri="{FF2B5EF4-FFF2-40B4-BE49-F238E27FC236}">
                <a16:creationId xmlns:a16="http://schemas.microsoft.com/office/drawing/2014/main" id="{E3B98B4F-A855-3D2C-3F76-194A10519327}"/>
              </a:ext>
            </a:extLst>
          </p:cNvPr>
          <p:cNvGrpSpPr/>
          <p:nvPr/>
        </p:nvGrpSpPr>
        <p:grpSpPr>
          <a:xfrm>
            <a:off x="2147483647" y="0"/>
            <a:ext cx="2147483647" cy="2147483647"/>
            <a:chOff x="0" y="0"/>
            <a:chExt cx="0" cy="0"/>
          </a:xfrm>
        </p:grpSpPr>
      </p:grpSp>
      <p:pic>
        <p:nvPicPr>
          <p:cNvPr id="4" name="Picture 4">
            <a:extLst>
              <a:ext uri="{FF2B5EF4-FFF2-40B4-BE49-F238E27FC236}">
                <a16:creationId xmlns:a16="http://schemas.microsoft.com/office/drawing/2014/main" id="{19BBE110-BB48-4708-1E87-0E63E79D69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67200" y="0"/>
            <a:ext cx="1320800" cy="1320800"/>
          </a:xfrm>
          <a:prstGeom prst="rect">
            <a:avLst/>
          </a:prstGeom>
        </p:spPr>
      </p:pic>
      <p:sp>
        <p:nvSpPr>
          <p:cNvPr id="5" name="TextBox 5">
            <a:extLst>
              <a:ext uri="{FF2B5EF4-FFF2-40B4-BE49-F238E27FC236}">
                <a16:creationId xmlns:a16="http://schemas.microsoft.com/office/drawing/2014/main" id="{1D6C41C4-4951-DBBC-ED55-91E71AC31A2E}"/>
              </a:ext>
            </a:extLst>
          </p:cNvPr>
          <p:cNvSpPr txBox="1"/>
          <p:nvPr/>
        </p:nvSpPr>
        <p:spPr>
          <a:xfrm>
            <a:off x="17272000" y="419100"/>
            <a:ext cx="7747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000" b="1" i="0" u="none" strike="noStrike" dirty="0">
                <a:solidFill>
                  <a:srgbClr val="5B80EF"/>
                </a:solidFill>
                <a:latin typeface="Pretendard Black"/>
              </a:rPr>
              <a:t>22/23</a:t>
            </a: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6D20359A-AA45-62BE-2CD2-496293BD6186}"/>
              </a:ext>
            </a:extLst>
          </p:cNvPr>
          <p:cNvGrpSpPr/>
          <p:nvPr/>
        </p:nvGrpSpPr>
        <p:grpSpPr>
          <a:xfrm>
            <a:off x="0" y="0"/>
            <a:ext cx="2147483647" cy="2147483647"/>
            <a:chOff x="0" y="0"/>
            <a:chExt cx="0" cy="0"/>
          </a:xfrm>
        </p:grpSpPr>
      </p:grpSp>
      <p:pic>
        <p:nvPicPr>
          <p:cNvPr id="7" name="Picture 7">
            <a:extLst>
              <a:ext uri="{FF2B5EF4-FFF2-40B4-BE49-F238E27FC236}">
                <a16:creationId xmlns:a16="http://schemas.microsoft.com/office/drawing/2014/main" id="{FE865F58-F933-79E5-C075-5BEAE12FB0D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723900"/>
            <a:ext cx="18288000" cy="9563100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87B519DE-D3C8-0126-D62B-8806C6F8C9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500" y="0"/>
            <a:ext cx="8026400" cy="2120900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8CCD37B1-1605-1A24-E10B-0303553A02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7100" y="622300"/>
            <a:ext cx="7467600" cy="101600"/>
          </a:xfrm>
          <a:prstGeom prst="rect">
            <a:avLst/>
          </a:prstGeom>
        </p:spPr>
      </p:pic>
      <p:grpSp>
        <p:nvGrpSpPr>
          <p:cNvPr id="71" name="Group 71">
            <a:extLst>
              <a:ext uri="{FF2B5EF4-FFF2-40B4-BE49-F238E27FC236}">
                <a16:creationId xmlns:a16="http://schemas.microsoft.com/office/drawing/2014/main" id="{D873B534-10AF-6642-3A51-87E448CB7004}"/>
              </a:ext>
            </a:extLst>
          </p:cNvPr>
          <p:cNvGrpSpPr/>
          <p:nvPr/>
        </p:nvGrpSpPr>
        <p:grpSpPr>
          <a:xfrm>
            <a:off x="2147483647" y="1047445200"/>
            <a:ext cx="2147483647" cy="2147483647"/>
            <a:chOff x="0" y="0"/>
            <a:chExt cx="0" cy="0"/>
          </a:xfrm>
        </p:grpSpPr>
      </p:grpSp>
      <p:pic>
        <p:nvPicPr>
          <p:cNvPr id="72" name="Picture 72">
            <a:extLst>
              <a:ext uri="{FF2B5EF4-FFF2-40B4-BE49-F238E27FC236}">
                <a16:creationId xmlns:a16="http://schemas.microsoft.com/office/drawing/2014/main" id="{B32061D4-D269-AE6D-D5A3-958055D6D5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9800" y="76200"/>
            <a:ext cx="6997700" cy="546100"/>
          </a:xfrm>
          <a:prstGeom prst="rect">
            <a:avLst/>
          </a:prstGeom>
        </p:spPr>
      </p:pic>
      <p:pic>
        <p:nvPicPr>
          <p:cNvPr id="73" name="Picture 73">
            <a:extLst>
              <a:ext uri="{FF2B5EF4-FFF2-40B4-BE49-F238E27FC236}">
                <a16:creationId xmlns:a16="http://schemas.microsoft.com/office/drawing/2014/main" id="{2318FF93-2D19-A00E-6112-90D4B9A0287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9800" y="76200"/>
            <a:ext cx="2070100" cy="546100"/>
          </a:xfrm>
          <a:prstGeom prst="rect">
            <a:avLst/>
          </a:prstGeom>
        </p:spPr>
      </p:pic>
      <p:pic>
        <p:nvPicPr>
          <p:cNvPr id="74" name="Picture 74">
            <a:extLst>
              <a:ext uri="{FF2B5EF4-FFF2-40B4-BE49-F238E27FC236}">
                <a16:creationId xmlns:a16="http://schemas.microsoft.com/office/drawing/2014/main" id="{7709AD8A-E2CB-5998-EAB2-C26EE978F33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9800" y="76200"/>
            <a:ext cx="1549400" cy="546100"/>
          </a:xfrm>
          <a:prstGeom prst="rect">
            <a:avLst/>
          </a:prstGeom>
        </p:spPr>
      </p:pic>
      <p:pic>
        <p:nvPicPr>
          <p:cNvPr id="75" name="Picture 75">
            <a:extLst>
              <a:ext uri="{FF2B5EF4-FFF2-40B4-BE49-F238E27FC236}">
                <a16:creationId xmlns:a16="http://schemas.microsoft.com/office/drawing/2014/main" id="{B5A927C5-C48C-A572-DF6A-A1B0B6AB1E6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39800" y="76200"/>
            <a:ext cx="901700" cy="546100"/>
          </a:xfrm>
          <a:prstGeom prst="rect">
            <a:avLst/>
          </a:prstGeom>
        </p:spPr>
      </p:pic>
      <p:sp>
        <p:nvSpPr>
          <p:cNvPr id="76" name="TextBox 76">
            <a:extLst>
              <a:ext uri="{FF2B5EF4-FFF2-40B4-BE49-F238E27FC236}">
                <a16:creationId xmlns:a16="http://schemas.microsoft.com/office/drawing/2014/main" id="{59BCA11E-8102-5C96-5D1B-57C196AC6024}"/>
              </a:ext>
            </a:extLst>
          </p:cNvPr>
          <p:cNvSpPr txBox="1"/>
          <p:nvPr/>
        </p:nvSpPr>
        <p:spPr>
          <a:xfrm>
            <a:off x="2006600" y="127000"/>
            <a:ext cx="330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2</a:t>
            </a:r>
          </a:p>
        </p:txBody>
      </p:sp>
      <p:sp>
        <p:nvSpPr>
          <p:cNvPr id="77" name="TextBox 77">
            <a:extLst>
              <a:ext uri="{FF2B5EF4-FFF2-40B4-BE49-F238E27FC236}">
                <a16:creationId xmlns:a16="http://schemas.microsoft.com/office/drawing/2014/main" id="{376B0EA2-FA0D-BE29-F6B6-56874E5A18E2}"/>
              </a:ext>
            </a:extLst>
          </p:cNvPr>
          <p:cNvSpPr txBox="1"/>
          <p:nvPr/>
        </p:nvSpPr>
        <p:spPr>
          <a:xfrm>
            <a:off x="1308100" y="1270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1</a:t>
            </a:r>
          </a:p>
        </p:txBody>
      </p:sp>
      <p:sp>
        <p:nvSpPr>
          <p:cNvPr id="78" name="TextBox 78">
            <a:extLst>
              <a:ext uri="{FF2B5EF4-FFF2-40B4-BE49-F238E27FC236}">
                <a16:creationId xmlns:a16="http://schemas.microsoft.com/office/drawing/2014/main" id="{D2F0348A-621F-F6B0-07B2-E0B4F5243E50}"/>
              </a:ext>
            </a:extLst>
          </p:cNvPr>
          <p:cNvSpPr txBox="1"/>
          <p:nvPr/>
        </p:nvSpPr>
        <p:spPr>
          <a:xfrm>
            <a:off x="2616200" y="127000"/>
            <a:ext cx="3937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3</a:t>
            </a:r>
          </a:p>
        </p:txBody>
      </p:sp>
      <p:sp>
        <p:nvSpPr>
          <p:cNvPr id="79" name="TextBox 79">
            <a:extLst>
              <a:ext uri="{FF2B5EF4-FFF2-40B4-BE49-F238E27FC236}">
                <a16:creationId xmlns:a16="http://schemas.microsoft.com/office/drawing/2014/main" id="{46D067AB-7138-9E3C-4D19-BEB2D10A7918}"/>
              </a:ext>
            </a:extLst>
          </p:cNvPr>
          <p:cNvSpPr txBox="1"/>
          <p:nvPr/>
        </p:nvSpPr>
        <p:spPr>
          <a:xfrm>
            <a:off x="3060700" y="127000"/>
            <a:ext cx="4953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04.</a:t>
            </a:r>
          </a:p>
        </p:txBody>
      </p:sp>
      <p:sp>
        <p:nvSpPr>
          <p:cNvPr id="80" name="TextBox 80">
            <a:extLst>
              <a:ext uri="{FF2B5EF4-FFF2-40B4-BE49-F238E27FC236}">
                <a16:creationId xmlns:a16="http://schemas.microsoft.com/office/drawing/2014/main" id="{69B57EEE-BE0E-28DD-7635-A2076186680A}"/>
              </a:ext>
            </a:extLst>
          </p:cNvPr>
          <p:cNvSpPr txBox="1"/>
          <p:nvPr/>
        </p:nvSpPr>
        <p:spPr>
          <a:xfrm>
            <a:off x="3505200" y="127000"/>
            <a:ext cx="42926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프로젝트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성과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및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주요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성취</a:t>
            </a:r>
          </a:p>
        </p:txBody>
      </p:sp>
      <p:grpSp>
        <p:nvGrpSpPr>
          <p:cNvPr id="188" name="그룹 187">
            <a:extLst>
              <a:ext uri="{FF2B5EF4-FFF2-40B4-BE49-F238E27FC236}">
                <a16:creationId xmlns:a16="http://schemas.microsoft.com/office/drawing/2014/main" id="{574992BA-D679-CDAC-6985-26DBF9260985}"/>
              </a:ext>
            </a:extLst>
          </p:cNvPr>
          <p:cNvGrpSpPr/>
          <p:nvPr/>
        </p:nvGrpSpPr>
        <p:grpSpPr>
          <a:xfrm>
            <a:off x="838200" y="897255"/>
            <a:ext cx="7886700" cy="4411345"/>
            <a:chOff x="838200" y="897255"/>
            <a:chExt cx="7886700" cy="4411345"/>
          </a:xfrm>
        </p:grpSpPr>
        <p:pic>
          <p:nvPicPr>
            <p:cNvPr id="14" name="Picture 14">
              <a:extLst>
                <a:ext uri="{FF2B5EF4-FFF2-40B4-BE49-F238E27FC236}">
                  <a16:creationId xmlns:a16="http://schemas.microsoft.com/office/drawing/2014/main" id="{36D7DC9B-9B05-1D53-420F-55E6C7EC3F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38200" y="1257300"/>
              <a:ext cx="673100" cy="673100"/>
            </a:xfrm>
            <a:prstGeom prst="rect">
              <a:avLst/>
            </a:prstGeom>
          </p:spPr>
        </p:pic>
        <p:grpSp>
          <p:nvGrpSpPr>
            <p:cNvPr id="97" name="그룹 96">
              <a:extLst>
                <a:ext uri="{FF2B5EF4-FFF2-40B4-BE49-F238E27FC236}">
                  <a16:creationId xmlns:a16="http://schemas.microsoft.com/office/drawing/2014/main" id="{641465DD-A8A7-C74B-E86C-B0B68B5A01A4}"/>
                </a:ext>
              </a:extLst>
            </p:cNvPr>
            <p:cNvGrpSpPr/>
            <p:nvPr/>
          </p:nvGrpSpPr>
          <p:grpSpPr>
            <a:xfrm>
              <a:off x="838200" y="897255"/>
              <a:ext cx="7886700" cy="4411345"/>
              <a:chOff x="838200" y="897255"/>
              <a:chExt cx="7886700" cy="4411345"/>
            </a:xfrm>
          </p:grpSpPr>
          <p:sp>
            <p:nvSpPr>
              <p:cNvPr id="81" name="사각형: 둥근 위쪽 모서리 80">
                <a:extLst>
                  <a:ext uri="{FF2B5EF4-FFF2-40B4-BE49-F238E27FC236}">
                    <a16:creationId xmlns:a16="http://schemas.microsoft.com/office/drawing/2014/main" id="{1DEEAA2D-FF1D-7C4F-47AC-0B34E550F283}"/>
                  </a:ext>
                </a:extLst>
              </p:cNvPr>
              <p:cNvSpPr/>
              <p:nvPr/>
            </p:nvSpPr>
            <p:spPr>
              <a:xfrm>
                <a:off x="838200" y="897255"/>
                <a:ext cx="7886700" cy="745490"/>
              </a:xfrm>
              <a:prstGeom prst="round2SameRect">
                <a:avLst/>
              </a:prstGeom>
              <a:solidFill>
                <a:srgbClr val="6285E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4" name="사각형: 둥근 위쪽 모서리 93">
                <a:extLst>
                  <a:ext uri="{FF2B5EF4-FFF2-40B4-BE49-F238E27FC236}">
                    <a16:creationId xmlns:a16="http://schemas.microsoft.com/office/drawing/2014/main" id="{3348E922-2C71-9CCC-EB8C-9DA678FD528F}"/>
                  </a:ext>
                </a:extLst>
              </p:cNvPr>
              <p:cNvSpPr/>
              <p:nvPr/>
            </p:nvSpPr>
            <p:spPr>
              <a:xfrm rot="10800000">
                <a:off x="838200" y="1642745"/>
                <a:ext cx="7886700" cy="3665855"/>
              </a:xfrm>
              <a:prstGeom prst="round2SameRect">
                <a:avLst/>
              </a:prstGeom>
              <a:noFill/>
              <a:ln w="190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id="{CB925820-9781-8C81-9247-EF641F162676}"/>
                </a:ext>
              </a:extLst>
            </p:cNvPr>
            <p:cNvSpPr/>
            <p:nvPr/>
          </p:nvSpPr>
          <p:spPr>
            <a:xfrm>
              <a:off x="1155699" y="1736725"/>
              <a:ext cx="7251700" cy="4349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id="{58C197CB-B188-5372-0945-A7ADF27A508D}"/>
                </a:ext>
              </a:extLst>
            </p:cNvPr>
            <p:cNvSpPr/>
            <p:nvPr/>
          </p:nvSpPr>
          <p:spPr>
            <a:xfrm>
              <a:off x="1155699" y="2171700"/>
              <a:ext cx="7251700" cy="2786381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AC83EEA7-2176-24E8-E9CF-8248DC89928C}"/>
                </a:ext>
              </a:extLst>
            </p:cNvPr>
            <p:cNvSpPr txBox="1"/>
            <p:nvPr/>
          </p:nvSpPr>
          <p:spPr>
            <a:xfrm>
              <a:off x="1300480" y="1813123"/>
              <a:ext cx="9906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/>
                <a:t>기술 과제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685F5EFE-BC9B-66D2-F022-3953B024DA93}"/>
                </a:ext>
              </a:extLst>
            </p:cNvPr>
            <p:cNvSpPr txBox="1"/>
            <p:nvPr/>
          </p:nvSpPr>
          <p:spPr>
            <a:xfrm>
              <a:off x="1300480" y="2324100"/>
              <a:ext cx="1854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spc="-85" dirty="0">
                  <a:latin typeface="Pretendard Regular" panose="020B0600000101010101" charset="-127"/>
                  <a:ea typeface="Pretendard Regular" panose="020B0600000101010101" charset="-127"/>
                  <a:cs typeface="Microsoft Sans Serif"/>
                </a:rPr>
                <a:t>Docker</a:t>
              </a:r>
              <a:r>
                <a:rPr lang="en-US" altLang="ko-KR" sz="1400" spc="-25" dirty="0">
                  <a:latin typeface="Pretendard Regular" panose="020B0600000101010101" charset="-127"/>
                  <a:ea typeface="Pretendard Regular" panose="020B0600000101010101" charset="-127"/>
                  <a:cs typeface="Microsoft Sans Serif"/>
                </a:rPr>
                <a:t> </a:t>
              </a:r>
              <a:r>
                <a:rPr lang="ko-KR" altLang="en-US" sz="1400" spc="-229" dirty="0">
                  <a:latin typeface="Pretendard Regular" panose="020B0600000101010101" charset="-127"/>
                  <a:ea typeface="Pretendard Regular" panose="020B0600000101010101" charset="-127"/>
                  <a:cs typeface="Dotum"/>
                </a:rPr>
                <a:t>환경</a:t>
              </a:r>
              <a:r>
                <a:rPr lang="ko-KR" altLang="en-US" sz="1400" spc="-85" dirty="0">
                  <a:latin typeface="Pretendard Regular" panose="020B0600000101010101" charset="-127"/>
                  <a:ea typeface="Pretendard Regular" panose="020B0600000101010101" charset="-127"/>
                  <a:cs typeface="Dotum"/>
                </a:rPr>
                <a:t> </a:t>
              </a:r>
              <a:r>
                <a:rPr lang="ko-KR" altLang="en-US" sz="1400" spc="-160" dirty="0">
                  <a:latin typeface="Pretendard Regular" panose="020B0600000101010101" charset="-127"/>
                  <a:ea typeface="Pretendard Regular" panose="020B0600000101010101" charset="-127"/>
                  <a:cs typeface="Dotum"/>
                </a:rPr>
                <a:t>구축</a:t>
              </a:r>
              <a:endParaRPr lang="ko-KR" altLang="en-US" sz="1400" dirty="0">
                <a:latin typeface="Pretendard Regular" panose="020B0600000101010101" charset="-127"/>
                <a:ea typeface="Pretendard Regular" panose="020B0600000101010101" charset="-127"/>
                <a:cs typeface="Dotum"/>
              </a:endParaRP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F59D1E8D-E3BE-456A-062D-7E4C8E8BDEF0}"/>
                </a:ext>
              </a:extLst>
            </p:cNvPr>
            <p:cNvSpPr txBox="1"/>
            <p:nvPr/>
          </p:nvSpPr>
          <p:spPr>
            <a:xfrm>
              <a:off x="1300480" y="2753169"/>
              <a:ext cx="345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latin typeface="Pretendard Regular" panose="020B0600000101010101" charset="-127"/>
                  <a:ea typeface="Pretendard Regular" panose="020B0600000101010101" charset="-127"/>
                </a:rPr>
                <a:t>데이터 분석 및 모델 학습 파이프라인 구축</a:t>
              </a:r>
              <a:endParaRPr lang="ko-KR" altLang="en-US" sz="1400" dirty="0">
                <a:latin typeface="Pretendard Regular" panose="020B0600000101010101" charset="-127"/>
                <a:ea typeface="Pretendard Regular" panose="020B0600000101010101" charset="-127"/>
                <a:cs typeface="Dotum"/>
              </a:endParaRP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CB6133D5-243B-815D-2AA8-F583E19B52A5}"/>
                </a:ext>
              </a:extLst>
            </p:cNvPr>
            <p:cNvSpPr txBox="1"/>
            <p:nvPr/>
          </p:nvSpPr>
          <p:spPr>
            <a:xfrm>
              <a:off x="1300480" y="3182238"/>
              <a:ext cx="345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latin typeface="Pretendard Regular" panose="020B0600000101010101" charset="-127"/>
                  <a:ea typeface="Pretendard Regular" panose="020B0600000101010101" charset="-127"/>
                </a:rPr>
                <a:t>분류 파이프라인 구축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A7605EB5-9F08-569E-2342-0ECF3D5B9D6D}"/>
                </a:ext>
              </a:extLst>
            </p:cNvPr>
            <p:cNvSpPr txBox="1"/>
            <p:nvPr/>
          </p:nvSpPr>
          <p:spPr>
            <a:xfrm>
              <a:off x="1300480" y="3611307"/>
              <a:ext cx="345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latin typeface="Pretendard Regular" panose="020B0600000101010101" charset="-127"/>
                  <a:ea typeface="Pretendard Regular" panose="020B0600000101010101" charset="-127"/>
                </a:rPr>
                <a:t>DB</a:t>
              </a:r>
              <a:r>
                <a:rPr lang="ko-KR" altLang="en-US" sz="1400" dirty="0">
                  <a:latin typeface="Pretendard Regular" panose="020B0600000101010101" charset="-127"/>
                  <a:ea typeface="Pretendard Regular" panose="020B0600000101010101" charset="-127"/>
                </a:rPr>
                <a:t>와 연결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130BD448-3585-D6D2-763F-BBF1B41C1C88}"/>
                </a:ext>
              </a:extLst>
            </p:cNvPr>
            <p:cNvSpPr txBox="1"/>
            <p:nvPr/>
          </p:nvSpPr>
          <p:spPr>
            <a:xfrm>
              <a:off x="1300480" y="4040376"/>
              <a:ext cx="345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err="1">
                  <a:latin typeface="Pretendard Regular" panose="020B0600000101010101" charset="-127"/>
                  <a:ea typeface="Pretendard Regular" panose="020B0600000101010101" charset="-127"/>
                </a:rPr>
                <a:t>MLFlow</a:t>
              </a:r>
              <a:r>
                <a:rPr lang="ko-KR" altLang="en-US" sz="1400" dirty="0">
                  <a:latin typeface="Pretendard Regular" panose="020B0600000101010101" charset="-127"/>
                  <a:ea typeface="Pretendard Regular" panose="020B0600000101010101" charset="-127"/>
                </a:rPr>
                <a:t>로 모델 성능 추적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BA4332E4-CC12-C528-775E-687825D0E80A}"/>
                </a:ext>
              </a:extLst>
            </p:cNvPr>
            <p:cNvSpPr txBox="1"/>
            <p:nvPr/>
          </p:nvSpPr>
          <p:spPr>
            <a:xfrm>
              <a:off x="1300480" y="4469447"/>
              <a:ext cx="345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err="1">
                  <a:latin typeface="Pretendard Regular" panose="020B0600000101010101" charset="-127"/>
                  <a:ea typeface="Pretendard Regular" panose="020B0600000101010101" charset="-127"/>
                </a:rPr>
                <a:t>AirFlow</a:t>
              </a:r>
              <a:r>
                <a:rPr lang="ko-KR" altLang="en-US" sz="1400" dirty="0">
                  <a:latin typeface="Pretendard Regular" panose="020B0600000101010101" charset="-127"/>
                  <a:ea typeface="Pretendard Regular" panose="020B0600000101010101" charset="-127"/>
                </a:rPr>
                <a:t>로 </a:t>
              </a:r>
              <a:r>
                <a:rPr lang="en-US" altLang="ko-KR" sz="1400" dirty="0">
                  <a:latin typeface="Pretendard Regular" panose="020B0600000101010101" charset="-127"/>
                  <a:ea typeface="Pretendard Regular" panose="020B0600000101010101" charset="-127"/>
                </a:rPr>
                <a:t>DAG </a:t>
              </a:r>
              <a:r>
                <a:rPr lang="ko-KR" altLang="en-US" sz="1400" dirty="0">
                  <a:latin typeface="Pretendard Regular" panose="020B0600000101010101" charset="-127"/>
                  <a:ea typeface="Pretendard Regular" panose="020B0600000101010101" charset="-127"/>
                </a:rPr>
                <a:t>구축</a:t>
              </a: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85EC6710-2EE0-706D-3114-FD105113D2CE}"/>
                </a:ext>
              </a:extLst>
            </p:cNvPr>
            <p:cNvSpPr txBox="1"/>
            <p:nvPr/>
          </p:nvSpPr>
          <p:spPr>
            <a:xfrm>
              <a:off x="4754880" y="1807621"/>
              <a:ext cx="7531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/>
                <a:t>중요도</a:t>
              </a:r>
              <a:endParaRPr lang="en-US" altLang="ko-KR" sz="1400" b="1" dirty="0"/>
            </a:p>
          </p:txBody>
        </p:sp>
        <p:sp>
          <p:nvSpPr>
            <p:cNvPr id="115" name="object 7">
              <a:extLst>
                <a:ext uri="{FF2B5EF4-FFF2-40B4-BE49-F238E27FC236}">
                  <a16:creationId xmlns:a16="http://schemas.microsoft.com/office/drawing/2014/main" id="{40A5413E-950B-0C1E-4A5A-A4DB3CF2299D}"/>
                </a:ext>
              </a:extLst>
            </p:cNvPr>
            <p:cNvSpPr txBox="1"/>
            <p:nvPr/>
          </p:nvSpPr>
          <p:spPr>
            <a:xfrm>
              <a:off x="4827270" y="2292441"/>
              <a:ext cx="574674" cy="259045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sz="1600" spc="-320" dirty="0">
                  <a:solidFill>
                    <a:srgbClr val="FABE24"/>
                  </a:solidFill>
                  <a:latin typeface="SimSun"/>
                  <a:cs typeface="SimSun"/>
                </a:rPr>
                <a:t>★★★</a:t>
              </a:r>
              <a:endParaRPr sz="1600" dirty="0">
                <a:latin typeface="SimSun"/>
                <a:cs typeface="SimSun"/>
              </a:endParaRPr>
            </a:p>
          </p:txBody>
        </p:sp>
        <p:sp>
          <p:nvSpPr>
            <p:cNvPr id="116" name="object 7">
              <a:extLst>
                <a:ext uri="{FF2B5EF4-FFF2-40B4-BE49-F238E27FC236}">
                  <a16:creationId xmlns:a16="http://schemas.microsoft.com/office/drawing/2014/main" id="{CE4F1891-C073-CF96-4DCA-190DD7155E0B}"/>
                </a:ext>
              </a:extLst>
            </p:cNvPr>
            <p:cNvSpPr txBox="1"/>
            <p:nvPr/>
          </p:nvSpPr>
          <p:spPr>
            <a:xfrm>
              <a:off x="4827270" y="2728529"/>
              <a:ext cx="574674" cy="259045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sz="1600" spc="-320" dirty="0">
                  <a:solidFill>
                    <a:srgbClr val="FABE24"/>
                  </a:solidFill>
                  <a:latin typeface="SimSun"/>
                  <a:cs typeface="SimSun"/>
                </a:rPr>
                <a:t>★★★</a:t>
              </a:r>
              <a:endParaRPr sz="1600" dirty="0">
                <a:latin typeface="SimSun"/>
                <a:cs typeface="SimSun"/>
              </a:endParaRPr>
            </a:p>
          </p:txBody>
        </p:sp>
        <p:sp>
          <p:nvSpPr>
            <p:cNvPr id="117" name="object 7">
              <a:extLst>
                <a:ext uri="{FF2B5EF4-FFF2-40B4-BE49-F238E27FC236}">
                  <a16:creationId xmlns:a16="http://schemas.microsoft.com/office/drawing/2014/main" id="{1EC6CDBA-6944-B37C-2098-8A866BC46289}"/>
                </a:ext>
              </a:extLst>
            </p:cNvPr>
            <p:cNvSpPr txBox="1"/>
            <p:nvPr/>
          </p:nvSpPr>
          <p:spPr>
            <a:xfrm>
              <a:off x="4827270" y="3164617"/>
              <a:ext cx="574674" cy="259045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sz="1600" spc="-320" dirty="0">
                  <a:solidFill>
                    <a:srgbClr val="FABE24"/>
                  </a:solidFill>
                  <a:latin typeface="SimSun"/>
                  <a:cs typeface="SimSun"/>
                </a:rPr>
                <a:t>★★★</a:t>
              </a:r>
              <a:endParaRPr sz="1600" dirty="0">
                <a:latin typeface="SimSun"/>
                <a:cs typeface="SimSun"/>
              </a:endParaRPr>
            </a:p>
          </p:txBody>
        </p:sp>
        <p:sp>
          <p:nvSpPr>
            <p:cNvPr id="118" name="object 7">
              <a:extLst>
                <a:ext uri="{FF2B5EF4-FFF2-40B4-BE49-F238E27FC236}">
                  <a16:creationId xmlns:a16="http://schemas.microsoft.com/office/drawing/2014/main" id="{2CFA31DC-5B9C-E0A0-D5F5-EDD6F3335885}"/>
                </a:ext>
              </a:extLst>
            </p:cNvPr>
            <p:cNvSpPr txBox="1"/>
            <p:nvPr/>
          </p:nvSpPr>
          <p:spPr>
            <a:xfrm>
              <a:off x="4827270" y="3600705"/>
              <a:ext cx="574674" cy="259045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sz="1600" spc="-320" dirty="0">
                  <a:solidFill>
                    <a:srgbClr val="FABE24"/>
                  </a:solidFill>
                  <a:latin typeface="SimSun"/>
                  <a:cs typeface="SimSun"/>
                </a:rPr>
                <a:t>★★★</a:t>
              </a:r>
              <a:endParaRPr sz="1600" dirty="0">
                <a:latin typeface="SimSun"/>
                <a:cs typeface="SimSun"/>
              </a:endParaRPr>
            </a:p>
          </p:txBody>
        </p:sp>
        <p:sp>
          <p:nvSpPr>
            <p:cNvPr id="119" name="object 7">
              <a:extLst>
                <a:ext uri="{FF2B5EF4-FFF2-40B4-BE49-F238E27FC236}">
                  <a16:creationId xmlns:a16="http://schemas.microsoft.com/office/drawing/2014/main" id="{306A4BF4-F067-B0F2-9DDF-7C689833142A}"/>
                </a:ext>
              </a:extLst>
            </p:cNvPr>
            <p:cNvSpPr txBox="1"/>
            <p:nvPr/>
          </p:nvSpPr>
          <p:spPr>
            <a:xfrm>
              <a:off x="4827270" y="4036793"/>
              <a:ext cx="574674" cy="259045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sz="1600" spc="-320" dirty="0">
                  <a:solidFill>
                    <a:srgbClr val="FABE24"/>
                  </a:solidFill>
                  <a:latin typeface="SimSun"/>
                  <a:cs typeface="SimSun"/>
                </a:rPr>
                <a:t>★</a:t>
              </a:r>
              <a:endParaRPr sz="1600" dirty="0">
                <a:latin typeface="SimSun"/>
                <a:cs typeface="SimSun"/>
              </a:endParaRPr>
            </a:p>
          </p:txBody>
        </p:sp>
        <p:sp>
          <p:nvSpPr>
            <p:cNvPr id="120" name="object 7">
              <a:extLst>
                <a:ext uri="{FF2B5EF4-FFF2-40B4-BE49-F238E27FC236}">
                  <a16:creationId xmlns:a16="http://schemas.microsoft.com/office/drawing/2014/main" id="{8A18556E-462F-A208-4EC8-03873500241C}"/>
                </a:ext>
              </a:extLst>
            </p:cNvPr>
            <p:cNvSpPr txBox="1"/>
            <p:nvPr/>
          </p:nvSpPr>
          <p:spPr>
            <a:xfrm>
              <a:off x="4827270" y="4472882"/>
              <a:ext cx="574674" cy="259045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sz="1600" spc="-320" dirty="0">
                  <a:solidFill>
                    <a:srgbClr val="FABE24"/>
                  </a:solidFill>
                  <a:latin typeface="SimSun"/>
                  <a:cs typeface="SimSun"/>
                </a:rPr>
                <a:t>★</a:t>
              </a:r>
              <a:endParaRPr sz="1600" dirty="0">
                <a:latin typeface="SimSun"/>
                <a:cs typeface="SimSun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9B4A94E7-8EF1-87A9-C99C-D4FAF1FB837C}"/>
                </a:ext>
              </a:extLst>
            </p:cNvPr>
            <p:cNvSpPr txBox="1"/>
            <p:nvPr/>
          </p:nvSpPr>
          <p:spPr>
            <a:xfrm>
              <a:off x="6553200" y="1807621"/>
              <a:ext cx="5816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/>
                <a:t>결과</a:t>
              </a:r>
              <a:endParaRPr lang="en-US" altLang="ko-KR" sz="1400" b="1" dirty="0"/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5D6915E9-71F4-8494-6A37-8C78783F7FB6}"/>
                </a:ext>
              </a:extLst>
            </p:cNvPr>
            <p:cNvSpPr txBox="1"/>
            <p:nvPr/>
          </p:nvSpPr>
          <p:spPr>
            <a:xfrm>
              <a:off x="1714500" y="1024920"/>
              <a:ext cx="21463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spc="-135" dirty="0" err="1">
                  <a:solidFill>
                    <a:srgbClr val="FFFFFF"/>
                  </a:solidFill>
                  <a:latin typeface="Pretendard Bold" panose="020B0600000101010101" charset="-127"/>
                  <a:ea typeface="Pretendard Bold" panose="020B0600000101010101" charset="-127"/>
                  <a:cs typeface="Arial"/>
                </a:rPr>
                <a:t>MLOps</a:t>
              </a:r>
              <a:r>
                <a:rPr lang="en-US" altLang="ko-KR" sz="2800" b="1" spc="-15" dirty="0">
                  <a:solidFill>
                    <a:srgbClr val="FFFFFF"/>
                  </a:solidFill>
                  <a:latin typeface="Pretendard Bold" panose="020B0600000101010101" charset="-127"/>
                  <a:ea typeface="Pretendard Bold" panose="020B0600000101010101" charset="-127"/>
                  <a:cs typeface="Arial"/>
                </a:rPr>
                <a:t> </a:t>
              </a:r>
              <a:r>
                <a:rPr lang="ko-KR" altLang="en-US" sz="2800" b="1" spc="-450" dirty="0">
                  <a:solidFill>
                    <a:srgbClr val="FFFFFF"/>
                  </a:solidFill>
                  <a:latin typeface="Pretendard Bold" panose="020B0600000101010101" charset="-127"/>
                  <a:ea typeface="Pretendard Bold" panose="020B0600000101010101" charset="-127"/>
                  <a:cs typeface="Malgun Gothic"/>
                </a:rPr>
                <a:t>인프라</a:t>
              </a:r>
              <a:endParaRPr lang="ko-KR" altLang="en-US" sz="2800" b="1" dirty="0">
                <a:latin typeface="Pretendard Bold" panose="020B0600000101010101" charset="-127"/>
                <a:ea typeface="Pretendard Bold" panose="020B0600000101010101" charset="-127"/>
              </a:endParaRPr>
            </a:p>
          </p:txBody>
        </p:sp>
        <p:pic>
          <p:nvPicPr>
            <p:cNvPr id="123" name="Picture 16">
              <a:extLst>
                <a:ext uri="{FF2B5EF4-FFF2-40B4-BE49-F238E27FC236}">
                  <a16:creationId xmlns:a16="http://schemas.microsoft.com/office/drawing/2014/main" id="{C355B46E-7E56-2F1D-D743-D7414EB8B6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155700" y="1036320"/>
              <a:ext cx="495300" cy="495300"/>
            </a:xfrm>
            <a:prstGeom prst="rect">
              <a:avLst/>
            </a:prstGeom>
          </p:spPr>
        </p:pic>
        <p:grpSp>
          <p:nvGrpSpPr>
            <p:cNvPr id="132" name="그룹 131">
              <a:extLst>
                <a:ext uri="{FF2B5EF4-FFF2-40B4-BE49-F238E27FC236}">
                  <a16:creationId xmlns:a16="http://schemas.microsoft.com/office/drawing/2014/main" id="{CD37777A-AFA3-8768-EAF5-4DDD6923E115}"/>
                </a:ext>
              </a:extLst>
            </p:cNvPr>
            <p:cNvGrpSpPr/>
            <p:nvPr/>
          </p:nvGrpSpPr>
          <p:grpSpPr>
            <a:xfrm>
              <a:off x="6647132" y="2305899"/>
              <a:ext cx="863347" cy="338554"/>
              <a:chOff x="6647132" y="2305899"/>
              <a:chExt cx="863347" cy="338554"/>
            </a:xfrm>
          </p:grpSpPr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C6A28406-1355-2663-DC9C-DA26A3C0B27B}"/>
                  </a:ext>
                </a:extLst>
              </p:cNvPr>
              <p:cNvSpPr txBox="1"/>
              <p:nvPr/>
            </p:nvSpPr>
            <p:spPr>
              <a:xfrm>
                <a:off x="6937962" y="2305899"/>
                <a:ext cx="572517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600" b="1" dirty="0">
                    <a:solidFill>
                      <a:srgbClr val="0FB981"/>
                    </a:solidFill>
                    <a:latin typeface="Pretendard Regular" panose="020B0600000101010101" charset="-127"/>
                    <a:ea typeface="Pretendard Regular" panose="020B0600000101010101" charset="-127"/>
                    <a:cs typeface="Malgun Gothic"/>
                  </a:rPr>
                  <a:t>완료</a:t>
                </a:r>
                <a:r>
                  <a:rPr lang="ko-KR" altLang="en-US" sz="1600" b="1" spc="-395" dirty="0">
                    <a:solidFill>
                      <a:srgbClr val="0FB981"/>
                    </a:solidFill>
                    <a:latin typeface="Pretendard Regular" panose="020B0600000101010101" charset="-127"/>
                    <a:ea typeface="Pretendard Regular" panose="020B0600000101010101" charset="-127"/>
                    <a:cs typeface="Malgun Gothic"/>
                  </a:rPr>
                  <a:t>  </a:t>
                </a:r>
                <a:endParaRPr lang="ko-KR" altLang="en-US" sz="1600" dirty="0">
                  <a:latin typeface="Pretendard Regular" panose="020B0600000101010101" charset="-127"/>
                  <a:ea typeface="Pretendard Regular" panose="020B0600000101010101" charset="-127"/>
                </a:endParaRPr>
              </a:p>
            </p:txBody>
          </p:sp>
          <p:pic>
            <p:nvPicPr>
              <p:cNvPr id="131" name="Picture 23">
                <a:extLst>
                  <a:ext uri="{FF2B5EF4-FFF2-40B4-BE49-F238E27FC236}">
                    <a16:creationId xmlns:a16="http://schemas.microsoft.com/office/drawing/2014/main" id="{D0EF49EB-9ACC-F223-CDCB-64C8485A913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647132" y="2317318"/>
                <a:ext cx="315716" cy="315716"/>
              </a:xfrm>
              <a:prstGeom prst="rect">
                <a:avLst/>
              </a:prstGeom>
            </p:spPr>
          </p:pic>
        </p:grpSp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id="{564DF99C-B1DF-0C79-5964-BDFB6C79FCFA}"/>
                </a:ext>
              </a:extLst>
            </p:cNvPr>
            <p:cNvGrpSpPr/>
            <p:nvPr/>
          </p:nvGrpSpPr>
          <p:grpSpPr>
            <a:xfrm>
              <a:off x="6647132" y="4011799"/>
              <a:ext cx="852551" cy="338554"/>
              <a:chOff x="6657927" y="2661579"/>
              <a:chExt cx="852551" cy="338554"/>
            </a:xfrm>
          </p:grpSpPr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9F11636-3743-0A1F-5FC9-C6F01B1DF365}"/>
                  </a:ext>
                </a:extLst>
              </p:cNvPr>
              <p:cNvSpPr txBox="1"/>
              <p:nvPr/>
            </p:nvSpPr>
            <p:spPr>
              <a:xfrm>
                <a:off x="6937961" y="2661579"/>
                <a:ext cx="572517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600" b="1" dirty="0">
                    <a:solidFill>
                      <a:srgbClr val="FF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실패</a:t>
                </a:r>
                <a:endParaRPr lang="ko-KR" altLang="en-US" sz="1600" dirty="0">
                  <a:solidFill>
                    <a:srgbClr val="FF0000"/>
                  </a:solidFill>
                  <a:latin typeface="Pretendard Regular" panose="020B0600000101010101" charset="-127"/>
                  <a:ea typeface="Pretendard Regular" panose="020B0600000101010101" charset="-127"/>
                </a:endParaRPr>
              </a:p>
            </p:txBody>
          </p:sp>
          <p:pic>
            <p:nvPicPr>
              <p:cNvPr id="134" name="Picture 24">
                <a:extLst>
                  <a:ext uri="{FF2B5EF4-FFF2-40B4-BE49-F238E27FC236}">
                    <a16:creationId xmlns:a16="http://schemas.microsoft.com/office/drawing/2014/main" id="{9FF98FC0-EC2D-BD4F-2520-D7B7B2C032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657927" y="2683646"/>
                <a:ext cx="287910" cy="287910"/>
              </a:xfrm>
              <a:prstGeom prst="rect">
                <a:avLst/>
              </a:prstGeom>
            </p:spPr>
          </p:pic>
        </p:grpSp>
        <p:grpSp>
          <p:nvGrpSpPr>
            <p:cNvPr id="142" name="그룹 141">
              <a:extLst>
                <a:ext uri="{FF2B5EF4-FFF2-40B4-BE49-F238E27FC236}">
                  <a16:creationId xmlns:a16="http://schemas.microsoft.com/office/drawing/2014/main" id="{4831279E-0B92-CFD6-C9F2-EB6FD1206856}"/>
                </a:ext>
              </a:extLst>
            </p:cNvPr>
            <p:cNvGrpSpPr/>
            <p:nvPr/>
          </p:nvGrpSpPr>
          <p:grpSpPr>
            <a:xfrm>
              <a:off x="6647132" y="4438276"/>
              <a:ext cx="852551" cy="338554"/>
              <a:chOff x="6657927" y="2661579"/>
              <a:chExt cx="852551" cy="338554"/>
            </a:xfrm>
          </p:grpSpPr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F05CCC0B-368F-3EE9-6754-2A286D4FDA5A}"/>
                  </a:ext>
                </a:extLst>
              </p:cNvPr>
              <p:cNvSpPr txBox="1"/>
              <p:nvPr/>
            </p:nvSpPr>
            <p:spPr>
              <a:xfrm>
                <a:off x="6937961" y="2661579"/>
                <a:ext cx="572517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600" b="1" dirty="0">
                    <a:solidFill>
                      <a:srgbClr val="FF0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실패</a:t>
                </a:r>
                <a:endParaRPr lang="ko-KR" altLang="en-US" sz="1600" dirty="0">
                  <a:solidFill>
                    <a:srgbClr val="FF0000"/>
                  </a:solidFill>
                  <a:latin typeface="Pretendard Regular" panose="020B0600000101010101" charset="-127"/>
                  <a:ea typeface="Pretendard Regular" panose="020B0600000101010101" charset="-127"/>
                </a:endParaRPr>
              </a:p>
            </p:txBody>
          </p:sp>
          <p:pic>
            <p:nvPicPr>
              <p:cNvPr id="144" name="Picture 24">
                <a:extLst>
                  <a:ext uri="{FF2B5EF4-FFF2-40B4-BE49-F238E27FC236}">
                    <a16:creationId xmlns:a16="http://schemas.microsoft.com/office/drawing/2014/main" id="{410926B8-8A2F-BB97-38B6-324B847778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657927" y="2683646"/>
                <a:ext cx="287910" cy="287910"/>
              </a:xfrm>
              <a:prstGeom prst="rect">
                <a:avLst/>
              </a:prstGeom>
            </p:spPr>
          </p:pic>
        </p:grpSp>
        <p:grpSp>
          <p:nvGrpSpPr>
            <p:cNvPr id="145" name="그룹 144">
              <a:extLst>
                <a:ext uri="{FF2B5EF4-FFF2-40B4-BE49-F238E27FC236}">
                  <a16:creationId xmlns:a16="http://schemas.microsoft.com/office/drawing/2014/main" id="{CDFE061D-366E-D228-4C94-2079FDCF573E}"/>
                </a:ext>
              </a:extLst>
            </p:cNvPr>
            <p:cNvGrpSpPr/>
            <p:nvPr/>
          </p:nvGrpSpPr>
          <p:grpSpPr>
            <a:xfrm>
              <a:off x="6647132" y="2732374"/>
              <a:ext cx="863347" cy="338554"/>
              <a:chOff x="6647132" y="2305899"/>
              <a:chExt cx="863347" cy="338554"/>
            </a:xfrm>
          </p:grpSpPr>
          <p:sp>
            <p:nvSpPr>
              <p:cNvPr id="146" name="TextBox 145">
                <a:extLst>
                  <a:ext uri="{FF2B5EF4-FFF2-40B4-BE49-F238E27FC236}">
                    <a16:creationId xmlns:a16="http://schemas.microsoft.com/office/drawing/2014/main" id="{24954B77-6C89-A414-AD52-24601251F3B2}"/>
                  </a:ext>
                </a:extLst>
              </p:cNvPr>
              <p:cNvSpPr txBox="1"/>
              <p:nvPr/>
            </p:nvSpPr>
            <p:spPr>
              <a:xfrm>
                <a:off x="6937962" y="2305899"/>
                <a:ext cx="572517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600" b="1" dirty="0">
                    <a:solidFill>
                      <a:srgbClr val="0FB981"/>
                    </a:solidFill>
                    <a:latin typeface="Pretendard Regular" panose="020B0600000101010101" charset="-127"/>
                    <a:ea typeface="Pretendard Regular" panose="020B0600000101010101" charset="-127"/>
                    <a:cs typeface="Malgun Gothic"/>
                  </a:rPr>
                  <a:t>완료</a:t>
                </a:r>
                <a:r>
                  <a:rPr lang="ko-KR" altLang="en-US" sz="1600" b="1" spc="-395" dirty="0">
                    <a:solidFill>
                      <a:srgbClr val="0FB981"/>
                    </a:solidFill>
                    <a:latin typeface="Pretendard Regular" panose="020B0600000101010101" charset="-127"/>
                    <a:ea typeface="Pretendard Regular" panose="020B0600000101010101" charset="-127"/>
                    <a:cs typeface="Malgun Gothic"/>
                  </a:rPr>
                  <a:t>  </a:t>
                </a:r>
                <a:endParaRPr lang="ko-KR" altLang="en-US" sz="1600" dirty="0">
                  <a:latin typeface="Pretendard Regular" panose="020B0600000101010101" charset="-127"/>
                  <a:ea typeface="Pretendard Regular" panose="020B0600000101010101" charset="-127"/>
                </a:endParaRPr>
              </a:p>
            </p:txBody>
          </p:sp>
          <p:pic>
            <p:nvPicPr>
              <p:cNvPr id="147" name="Picture 23">
                <a:extLst>
                  <a:ext uri="{FF2B5EF4-FFF2-40B4-BE49-F238E27FC236}">
                    <a16:creationId xmlns:a16="http://schemas.microsoft.com/office/drawing/2014/main" id="{4E6AC6A7-60C5-0381-1EF1-08E2D8BC56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647132" y="2317318"/>
                <a:ext cx="315716" cy="315716"/>
              </a:xfrm>
              <a:prstGeom prst="rect">
                <a:avLst/>
              </a:prstGeom>
            </p:spPr>
          </p:pic>
        </p:grpSp>
        <p:grpSp>
          <p:nvGrpSpPr>
            <p:cNvPr id="148" name="그룹 147">
              <a:extLst>
                <a:ext uri="{FF2B5EF4-FFF2-40B4-BE49-F238E27FC236}">
                  <a16:creationId xmlns:a16="http://schemas.microsoft.com/office/drawing/2014/main" id="{8E64AC47-0913-C9FF-D436-6D33D97E7268}"/>
                </a:ext>
              </a:extLst>
            </p:cNvPr>
            <p:cNvGrpSpPr/>
            <p:nvPr/>
          </p:nvGrpSpPr>
          <p:grpSpPr>
            <a:xfrm>
              <a:off x="6647132" y="3158849"/>
              <a:ext cx="863347" cy="338554"/>
              <a:chOff x="6647132" y="2305899"/>
              <a:chExt cx="863347" cy="338554"/>
            </a:xfrm>
          </p:grpSpPr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E4C641A0-E70A-E79D-4368-8F0AB87937A9}"/>
                  </a:ext>
                </a:extLst>
              </p:cNvPr>
              <p:cNvSpPr txBox="1"/>
              <p:nvPr/>
            </p:nvSpPr>
            <p:spPr>
              <a:xfrm>
                <a:off x="6937962" y="2305899"/>
                <a:ext cx="572517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600" b="1" dirty="0">
                    <a:solidFill>
                      <a:srgbClr val="0FB981"/>
                    </a:solidFill>
                    <a:latin typeface="Pretendard Regular" panose="020B0600000101010101" charset="-127"/>
                    <a:ea typeface="Pretendard Regular" panose="020B0600000101010101" charset="-127"/>
                    <a:cs typeface="Malgun Gothic"/>
                  </a:rPr>
                  <a:t>완료</a:t>
                </a:r>
                <a:r>
                  <a:rPr lang="ko-KR" altLang="en-US" sz="1600" b="1" spc="-395" dirty="0">
                    <a:solidFill>
                      <a:srgbClr val="0FB981"/>
                    </a:solidFill>
                    <a:latin typeface="Pretendard Regular" panose="020B0600000101010101" charset="-127"/>
                    <a:ea typeface="Pretendard Regular" panose="020B0600000101010101" charset="-127"/>
                    <a:cs typeface="Malgun Gothic"/>
                  </a:rPr>
                  <a:t>  </a:t>
                </a:r>
                <a:endParaRPr lang="ko-KR" altLang="en-US" sz="1600" dirty="0">
                  <a:latin typeface="Pretendard Regular" panose="020B0600000101010101" charset="-127"/>
                  <a:ea typeface="Pretendard Regular" panose="020B0600000101010101" charset="-127"/>
                </a:endParaRPr>
              </a:p>
            </p:txBody>
          </p:sp>
          <p:pic>
            <p:nvPicPr>
              <p:cNvPr id="150" name="Picture 23">
                <a:extLst>
                  <a:ext uri="{FF2B5EF4-FFF2-40B4-BE49-F238E27FC236}">
                    <a16:creationId xmlns:a16="http://schemas.microsoft.com/office/drawing/2014/main" id="{A5873B8B-F3C0-EC76-1F9A-B930C19689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647132" y="2317318"/>
                <a:ext cx="315716" cy="315716"/>
              </a:xfrm>
              <a:prstGeom prst="rect">
                <a:avLst/>
              </a:prstGeom>
            </p:spPr>
          </p:pic>
        </p:grpSp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B2458D69-9A5A-08AC-4E93-58A2A8AD0094}"/>
                </a:ext>
              </a:extLst>
            </p:cNvPr>
            <p:cNvGrpSpPr/>
            <p:nvPr/>
          </p:nvGrpSpPr>
          <p:grpSpPr>
            <a:xfrm>
              <a:off x="6647132" y="3585324"/>
              <a:ext cx="863347" cy="338554"/>
              <a:chOff x="6647132" y="2305899"/>
              <a:chExt cx="863347" cy="338554"/>
            </a:xfrm>
          </p:grpSpPr>
          <p:sp>
            <p:nvSpPr>
              <p:cNvPr id="152" name="TextBox 151">
                <a:extLst>
                  <a:ext uri="{FF2B5EF4-FFF2-40B4-BE49-F238E27FC236}">
                    <a16:creationId xmlns:a16="http://schemas.microsoft.com/office/drawing/2014/main" id="{8E39F578-790E-0909-3880-7BAB415E8032}"/>
                  </a:ext>
                </a:extLst>
              </p:cNvPr>
              <p:cNvSpPr txBox="1"/>
              <p:nvPr/>
            </p:nvSpPr>
            <p:spPr>
              <a:xfrm>
                <a:off x="6937962" y="2305899"/>
                <a:ext cx="572517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600" b="1" dirty="0">
                    <a:solidFill>
                      <a:srgbClr val="0FB981"/>
                    </a:solidFill>
                    <a:latin typeface="Pretendard Regular" panose="020B0600000101010101" charset="-127"/>
                    <a:ea typeface="Pretendard Regular" panose="020B0600000101010101" charset="-127"/>
                    <a:cs typeface="Malgun Gothic"/>
                  </a:rPr>
                  <a:t>완료</a:t>
                </a:r>
                <a:r>
                  <a:rPr lang="ko-KR" altLang="en-US" sz="1600" b="1" spc="-395" dirty="0">
                    <a:solidFill>
                      <a:srgbClr val="0FB981"/>
                    </a:solidFill>
                    <a:latin typeface="Pretendard Regular" panose="020B0600000101010101" charset="-127"/>
                    <a:ea typeface="Pretendard Regular" panose="020B0600000101010101" charset="-127"/>
                    <a:cs typeface="Malgun Gothic"/>
                  </a:rPr>
                  <a:t>  </a:t>
                </a:r>
                <a:endParaRPr lang="ko-KR" altLang="en-US" sz="1600" dirty="0">
                  <a:latin typeface="Pretendard Regular" panose="020B0600000101010101" charset="-127"/>
                  <a:ea typeface="Pretendard Regular" panose="020B0600000101010101" charset="-127"/>
                </a:endParaRPr>
              </a:p>
            </p:txBody>
          </p:sp>
          <p:pic>
            <p:nvPicPr>
              <p:cNvPr id="153" name="Picture 23">
                <a:extLst>
                  <a:ext uri="{FF2B5EF4-FFF2-40B4-BE49-F238E27FC236}">
                    <a16:creationId xmlns:a16="http://schemas.microsoft.com/office/drawing/2014/main" id="{C2B39B1B-FC8E-F4D9-E10D-F416921CE8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647132" y="2317318"/>
                <a:ext cx="315716" cy="315716"/>
              </a:xfrm>
              <a:prstGeom prst="rect">
                <a:avLst/>
              </a:prstGeom>
            </p:spPr>
          </p:pic>
        </p:grp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52754F65-549C-FC12-CFD8-71B9D292E6A4}"/>
              </a:ext>
            </a:extLst>
          </p:cNvPr>
          <p:cNvGrpSpPr/>
          <p:nvPr/>
        </p:nvGrpSpPr>
        <p:grpSpPr>
          <a:xfrm>
            <a:off x="838200" y="5592128"/>
            <a:ext cx="7886700" cy="4411345"/>
            <a:chOff x="838200" y="5592128"/>
            <a:chExt cx="7886700" cy="4411345"/>
          </a:xfrm>
        </p:grpSpPr>
        <p:pic>
          <p:nvPicPr>
            <p:cNvPr id="10" name="Picture 10">
              <a:extLst>
                <a:ext uri="{FF2B5EF4-FFF2-40B4-BE49-F238E27FC236}">
                  <a16:creationId xmlns:a16="http://schemas.microsoft.com/office/drawing/2014/main" id="{B894F644-EDEF-65E7-5603-735F3DCC21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168400" y="8166100"/>
              <a:ext cx="355600" cy="355600"/>
            </a:xfrm>
            <a:prstGeom prst="rect">
              <a:avLst/>
            </a:prstGeom>
          </p:spPr>
        </p:pic>
        <p:pic>
          <p:nvPicPr>
            <p:cNvPr id="11" name="Picture 11">
              <a:extLst>
                <a:ext uri="{FF2B5EF4-FFF2-40B4-BE49-F238E27FC236}">
                  <a16:creationId xmlns:a16="http://schemas.microsoft.com/office/drawing/2014/main" id="{4CF53F50-2516-1242-0088-E486E07A9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1181100" y="9385300"/>
              <a:ext cx="330200" cy="317500"/>
            </a:xfrm>
            <a:prstGeom prst="rect">
              <a:avLst/>
            </a:prstGeom>
          </p:spPr>
        </p:pic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2E0787B5-EB2B-0C4C-4CFE-D5B458E4B791}"/>
                </a:ext>
              </a:extLst>
            </p:cNvPr>
            <p:cNvGrpSpPr/>
            <p:nvPr/>
          </p:nvGrpSpPr>
          <p:grpSpPr>
            <a:xfrm>
              <a:off x="838200" y="5592128"/>
              <a:ext cx="7886700" cy="4411345"/>
              <a:chOff x="838200" y="5592128"/>
              <a:chExt cx="7886700" cy="4411345"/>
            </a:xfrm>
          </p:grpSpPr>
          <p:grpSp>
            <p:nvGrpSpPr>
              <p:cNvPr id="189" name="그룹 188">
                <a:extLst>
                  <a:ext uri="{FF2B5EF4-FFF2-40B4-BE49-F238E27FC236}">
                    <a16:creationId xmlns:a16="http://schemas.microsoft.com/office/drawing/2014/main" id="{336DF2AD-85B3-4CE2-2640-52105C2B95FF}"/>
                  </a:ext>
                </a:extLst>
              </p:cNvPr>
              <p:cNvGrpSpPr/>
              <p:nvPr/>
            </p:nvGrpSpPr>
            <p:grpSpPr>
              <a:xfrm>
                <a:off x="838200" y="5592128"/>
                <a:ext cx="7886700" cy="4411345"/>
                <a:chOff x="838200" y="897255"/>
                <a:chExt cx="7886700" cy="4411345"/>
              </a:xfrm>
            </p:grpSpPr>
            <p:pic>
              <p:nvPicPr>
                <p:cNvPr id="190" name="Picture 14">
                  <a:extLst>
                    <a:ext uri="{FF2B5EF4-FFF2-40B4-BE49-F238E27FC236}">
                      <a16:creationId xmlns:a16="http://schemas.microsoft.com/office/drawing/2014/main" id="{15840EC7-2AF3-5917-87C9-85B1B8FB82C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838200" y="1257300"/>
                  <a:ext cx="673100" cy="673100"/>
                </a:xfrm>
                <a:prstGeom prst="rect">
                  <a:avLst/>
                </a:prstGeom>
              </p:spPr>
            </p:pic>
            <p:grpSp>
              <p:nvGrpSpPr>
                <p:cNvPr id="191" name="그룹 190">
                  <a:extLst>
                    <a:ext uri="{FF2B5EF4-FFF2-40B4-BE49-F238E27FC236}">
                      <a16:creationId xmlns:a16="http://schemas.microsoft.com/office/drawing/2014/main" id="{64DBC649-7C77-B541-348D-D28EA51B5E2B}"/>
                    </a:ext>
                  </a:extLst>
                </p:cNvPr>
                <p:cNvGrpSpPr/>
                <p:nvPr/>
              </p:nvGrpSpPr>
              <p:grpSpPr>
                <a:xfrm>
                  <a:off x="838200" y="897255"/>
                  <a:ext cx="7886700" cy="4411345"/>
                  <a:chOff x="838200" y="897255"/>
                  <a:chExt cx="7886700" cy="4411345"/>
                </a:xfrm>
              </p:grpSpPr>
              <p:sp>
                <p:nvSpPr>
                  <p:cNvPr id="229" name="사각형: 둥근 위쪽 모서리 228">
                    <a:extLst>
                      <a:ext uri="{FF2B5EF4-FFF2-40B4-BE49-F238E27FC236}">
                        <a16:creationId xmlns:a16="http://schemas.microsoft.com/office/drawing/2014/main" id="{AD409AAD-5518-BC33-85A2-45C6957FE0E0}"/>
                      </a:ext>
                    </a:extLst>
                  </p:cNvPr>
                  <p:cNvSpPr/>
                  <p:nvPr/>
                </p:nvSpPr>
                <p:spPr>
                  <a:xfrm>
                    <a:off x="838200" y="897255"/>
                    <a:ext cx="7886700" cy="745490"/>
                  </a:xfrm>
                  <a:prstGeom prst="round2SameRect">
                    <a:avLst/>
                  </a:prstGeom>
                  <a:solidFill>
                    <a:srgbClr val="FFC000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230" name="사각형: 둥근 위쪽 모서리 229">
                    <a:extLst>
                      <a:ext uri="{FF2B5EF4-FFF2-40B4-BE49-F238E27FC236}">
                        <a16:creationId xmlns:a16="http://schemas.microsoft.com/office/drawing/2014/main" id="{A602B48C-A97E-A8E9-5425-043910AD62F3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838200" y="1642745"/>
                    <a:ext cx="7886700" cy="3665855"/>
                  </a:xfrm>
                  <a:prstGeom prst="round2SameRect">
                    <a:avLst/>
                  </a:prstGeom>
                  <a:noFill/>
                  <a:ln w="1905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192" name="직사각형 191">
                  <a:extLst>
                    <a:ext uri="{FF2B5EF4-FFF2-40B4-BE49-F238E27FC236}">
                      <a16:creationId xmlns:a16="http://schemas.microsoft.com/office/drawing/2014/main" id="{F331011C-68AC-E492-A330-CB9FE65479A5}"/>
                    </a:ext>
                  </a:extLst>
                </p:cNvPr>
                <p:cNvSpPr/>
                <p:nvPr/>
              </p:nvSpPr>
              <p:spPr>
                <a:xfrm>
                  <a:off x="1155699" y="1736725"/>
                  <a:ext cx="7251700" cy="43497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3" name="직사각형 192">
                  <a:extLst>
                    <a:ext uri="{FF2B5EF4-FFF2-40B4-BE49-F238E27FC236}">
                      <a16:creationId xmlns:a16="http://schemas.microsoft.com/office/drawing/2014/main" id="{C1E8A3F8-915A-7F0D-D2EC-5C33F968DBDA}"/>
                    </a:ext>
                  </a:extLst>
                </p:cNvPr>
                <p:cNvSpPr/>
                <p:nvPr/>
              </p:nvSpPr>
              <p:spPr>
                <a:xfrm>
                  <a:off x="1155699" y="2171700"/>
                  <a:ext cx="7251700" cy="2786381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4" name="TextBox 193">
                  <a:extLst>
                    <a:ext uri="{FF2B5EF4-FFF2-40B4-BE49-F238E27FC236}">
                      <a16:creationId xmlns:a16="http://schemas.microsoft.com/office/drawing/2014/main" id="{1B90767C-F600-6BE4-5986-CFED1CBACA25}"/>
                    </a:ext>
                  </a:extLst>
                </p:cNvPr>
                <p:cNvSpPr txBox="1"/>
                <p:nvPr/>
              </p:nvSpPr>
              <p:spPr>
                <a:xfrm>
                  <a:off x="1300480" y="1813123"/>
                  <a:ext cx="990600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1400" b="1" dirty="0"/>
                    <a:t>기술 과제</a:t>
                  </a:r>
                </a:p>
              </p:txBody>
            </p:sp>
            <p:sp>
              <p:nvSpPr>
                <p:cNvPr id="195" name="TextBox 194">
                  <a:extLst>
                    <a:ext uri="{FF2B5EF4-FFF2-40B4-BE49-F238E27FC236}">
                      <a16:creationId xmlns:a16="http://schemas.microsoft.com/office/drawing/2014/main" id="{B94D3CEA-B63D-0E49-8547-C4D91485E0D4}"/>
                    </a:ext>
                  </a:extLst>
                </p:cNvPr>
                <p:cNvSpPr txBox="1"/>
                <p:nvPr/>
              </p:nvSpPr>
              <p:spPr>
                <a:xfrm>
                  <a:off x="1300480" y="2324100"/>
                  <a:ext cx="1854200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400" spc="-85" dirty="0">
                      <a:latin typeface="Pretendard Regular" panose="020B0600000101010101" charset="-127"/>
                      <a:ea typeface="Pretendard Regular" panose="020B0600000101010101" charset="-127"/>
                      <a:cs typeface="Microsoft Sans Serif"/>
                    </a:rPr>
                    <a:t>GUI </a:t>
                  </a:r>
                  <a:r>
                    <a:rPr lang="ko-KR" altLang="en-US" sz="1400" spc="-85" dirty="0">
                      <a:latin typeface="Pretendard Regular" panose="020B0600000101010101" charset="-127"/>
                      <a:ea typeface="Pretendard Regular" panose="020B0600000101010101" charset="-127"/>
                      <a:cs typeface="Microsoft Sans Serif"/>
                    </a:rPr>
                    <a:t>구성</a:t>
                  </a:r>
                  <a:endParaRPr lang="ko-KR" altLang="en-US" sz="1400" dirty="0">
                    <a:latin typeface="Pretendard Regular" panose="020B0600000101010101" charset="-127"/>
                    <a:ea typeface="Pretendard Regular" panose="020B0600000101010101" charset="-127"/>
                    <a:cs typeface="Dotum"/>
                  </a:endParaRPr>
                </a:p>
              </p:txBody>
            </p:sp>
            <p:sp>
              <p:nvSpPr>
                <p:cNvPr id="196" name="TextBox 195">
                  <a:extLst>
                    <a:ext uri="{FF2B5EF4-FFF2-40B4-BE49-F238E27FC236}">
                      <a16:creationId xmlns:a16="http://schemas.microsoft.com/office/drawing/2014/main" id="{9650490D-3D42-31AA-C13F-603B5DC05764}"/>
                    </a:ext>
                  </a:extLst>
                </p:cNvPr>
                <p:cNvSpPr txBox="1"/>
                <p:nvPr/>
              </p:nvSpPr>
              <p:spPr>
                <a:xfrm>
                  <a:off x="1300480" y="2753169"/>
                  <a:ext cx="3454400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400" dirty="0">
                      <a:latin typeface="Pretendard Regular" panose="020B0600000101010101" charset="-127"/>
                      <a:ea typeface="Pretendard Regular" panose="020B0600000101010101" charset="-127"/>
                    </a:rPr>
                    <a:t>Owner-Draw </a:t>
                  </a:r>
                  <a:r>
                    <a:rPr lang="ko-KR" altLang="en-US" sz="1400" dirty="0">
                      <a:latin typeface="Pretendard Regular" panose="020B0600000101010101" charset="-127"/>
                      <a:ea typeface="Pretendard Regular" panose="020B0600000101010101" charset="-127"/>
                    </a:rPr>
                    <a:t>컨트롤</a:t>
                  </a:r>
                  <a:endParaRPr lang="ko-KR" altLang="en-US" sz="1400" dirty="0">
                    <a:latin typeface="Pretendard Regular" panose="020B0600000101010101" charset="-127"/>
                    <a:ea typeface="Pretendard Regular" panose="020B0600000101010101" charset="-127"/>
                    <a:cs typeface="Dotum"/>
                  </a:endParaRPr>
                </a:p>
              </p:txBody>
            </p:sp>
            <p:sp>
              <p:nvSpPr>
                <p:cNvPr id="197" name="TextBox 196">
                  <a:extLst>
                    <a:ext uri="{FF2B5EF4-FFF2-40B4-BE49-F238E27FC236}">
                      <a16:creationId xmlns:a16="http://schemas.microsoft.com/office/drawing/2014/main" id="{D123E0E5-617C-0B8F-5000-3889535F97DC}"/>
                    </a:ext>
                  </a:extLst>
                </p:cNvPr>
                <p:cNvSpPr txBox="1"/>
                <p:nvPr/>
              </p:nvSpPr>
              <p:spPr>
                <a:xfrm>
                  <a:off x="1300480" y="3182238"/>
                  <a:ext cx="3454400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400" dirty="0">
                      <a:latin typeface="Pretendard Regular" panose="020B0600000101010101" charset="-127"/>
                      <a:ea typeface="Pretendard Regular" panose="020B0600000101010101" charset="-127"/>
                    </a:rPr>
                    <a:t>GDI </a:t>
                  </a:r>
                  <a:r>
                    <a:rPr lang="ko-KR" altLang="en-US" sz="1400" dirty="0">
                      <a:latin typeface="Pretendard Regular" panose="020B0600000101010101" charset="-127"/>
                      <a:ea typeface="Pretendard Regular" panose="020B0600000101010101" charset="-127"/>
                    </a:rPr>
                    <a:t>그래픽 처리</a:t>
                  </a:r>
                </a:p>
              </p:txBody>
            </p:sp>
            <p:sp>
              <p:nvSpPr>
                <p:cNvPr id="198" name="TextBox 197">
                  <a:extLst>
                    <a:ext uri="{FF2B5EF4-FFF2-40B4-BE49-F238E27FC236}">
                      <a16:creationId xmlns:a16="http://schemas.microsoft.com/office/drawing/2014/main" id="{26E6BBC6-F328-9101-9554-F96F2237B7CA}"/>
                    </a:ext>
                  </a:extLst>
                </p:cNvPr>
                <p:cNvSpPr txBox="1"/>
                <p:nvPr/>
              </p:nvSpPr>
              <p:spPr>
                <a:xfrm>
                  <a:off x="1300480" y="3611307"/>
                  <a:ext cx="3454400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1400" dirty="0">
                      <a:latin typeface="Pretendard Regular" panose="020B0600000101010101" charset="-127"/>
                      <a:ea typeface="Pretendard Regular" panose="020B0600000101010101" charset="-127"/>
                    </a:rPr>
                    <a:t>이벤트 처리</a:t>
                  </a:r>
                </a:p>
              </p:txBody>
            </p:sp>
            <p:sp>
              <p:nvSpPr>
                <p:cNvPr id="199" name="TextBox 198">
                  <a:extLst>
                    <a:ext uri="{FF2B5EF4-FFF2-40B4-BE49-F238E27FC236}">
                      <a16:creationId xmlns:a16="http://schemas.microsoft.com/office/drawing/2014/main" id="{0712BF5F-BA33-8A06-F39B-16E28409E045}"/>
                    </a:ext>
                  </a:extLst>
                </p:cNvPr>
                <p:cNvSpPr txBox="1"/>
                <p:nvPr/>
              </p:nvSpPr>
              <p:spPr>
                <a:xfrm>
                  <a:off x="1300480" y="4040376"/>
                  <a:ext cx="3454400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1400" dirty="0">
                      <a:latin typeface="Pretendard Regular" panose="020B0600000101010101" charset="-127"/>
                      <a:ea typeface="Pretendard Regular" panose="020B0600000101010101" charset="-127"/>
                    </a:rPr>
                    <a:t>애니메이션 처리</a:t>
                  </a:r>
                </a:p>
              </p:txBody>
            </p:sp>
            <p:sp>
              <p:nvSpPr>
                <p:cNvPr id="200" name="TextBox 199">
                  <a:extLst>
                    <a:ext uri="{FF2B5EF4-FFF2-40B4-BE49-F238E27FC236}">
                      <a16:creationId xmlns:a16="http://schemas.microsoft.com/office/drawing/2014/main" id="{66818716-1809-B994-BACF-1C8EE492A0E0}"/>
                    </a:ext>
                  </a:extLst>
                </p:cNvPr>
                <p:cNvSpPr txBox="1"/>
                <p:nvPr/>
              </p:nvSpPr>
              <p:spPr>
                <a:xfrm>
                  <a:off x="1300480" y="4469447"/>
                  <a:ext cx="3454400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1400">
                      <a:latin typeface="Pretendard Regular" panose="020B0600000101010101" charset="-127"/>
                      <a:ea typeface="Pretendard Regular" panose="020B0600000101010101" charset="-127"/>
                    </a:rPr>
                    <a:t>화면 전환 메커니즘</a:t>
                  </a:r>
                  <a:endParaRPr lang="ko-KR" altLang="en-US" sz="1400" dirty="0">
                    <a:latin typeface="Pretendard Regular" panose="020B0600000101010101" charset="-127"/>
                    <a:ea typeface="Pretendard Regular" panose="020B0600000101010101" charset="-127"/>
                  </a:endParaRPr>
                </a:p>
              </p:txBody>
            </p:sp>
            <p:sp>
              <p:nvSpPr>
                <p:cNvPr id="201" name="TextBox 200">
                  <a:extLst>
                    <a:ext uri="{FF2B5EF4-FFF2-40B4-BE49-F238E27FC236}">
                      <a16:creationId xmlns:a16="http://schemas.microsoft.com/office/drawing/2014/main" id="{34A08162-61EB-9FAA-1431-47B762428165}"/>
                    </a:ext>
                  </a:extLst>
                </p:cNvPr>
                <p:cNvSpPr txBox="1"/>
                <p:nvPr/>
              </p:nvSpPr>
              <p:spPr>
                <a:xfrm>
                  <a:off x="4754880" y="1807621"/>
                  <a:ext cx="753110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1400" b="1" dirty="0"/>
                    <a:t>중요도</a:t>
                  </a:r>
                  <a:endParaRPr lang="en-US" altLang="ko-KR" sz="1400" b="1" dirty="0"/>
                </a:p>
              </p:txBody>
            </p:sp>
            <p:sp>
              <p:nvSpPr>
                <p:cNvPr id="202" name="object 7">
                  <a:extLst>
                    <a:ext uri="{FF2B5EF4-FFF2-40B4-BE49-F238E27FC236}">
                      <a16:creationId xmlns:a16="http://schemas.microsoft.com/office/drawing/2014/main" id="{77C054D0-833B-84D4-6472-B4D2E16BC986}"/>
                    </a:ext>
                  </a:extLst>
                </p:cNvPr>
                <p:cNvSpPr txBox="1"/>
                <p:nvPr/>
              </p:nvSpPr>
              <p:spPr>
                <a:xfrm>
                  <a:off x="4827270" y="2292441"/>
                  <a:ext cx="574674" cy="259045"/>
                </a:xfrm>
                <a:prstGeom prst="rect">
                  <a:avLst/>
                </a:prstGeom>
              </p:spPr>
              <p:txBody>
                <a:bodyPr vert="horz" wrap="square" lIns="0" tIns="12700" rIns="0" bIns="0" rtlCol="0">
                  <a:spAutoFit/>
                </a:bodyPr>
                <a:lstStyle/>
                <a:p>
                  <a:pPr marL="12700">
                    <a:lnSpc>
                      <a:spcPct val="100000"/>
                    </a:lnSpc>
                    <a:spcBef>
                      <a:spcPts val="100"/>
                    </a:spcBef>
                  </a:pPr>
                  <a:r>
                    <a:rPr sz="1600" spc="-320" dirty="0">
                      <a:solidFill>
                        <a:srgbClr val="FABE24"/>
                      </a:solidFill>
                      <a:latin typeface="SimSun"/>
                      <a:cs typeface="SimSun"/>
                    </a:rPr>
                    <a:t>★★★</a:t>
                  </a:r>
                  <a:endParaRPr sz="1600" dirty="0">
                    <a:latin typeface="SimSun"/>
                    <a:cs typeface="SimSun"/>
                  </a:endParaRPr>
                </a:p>
              </p:txBody>
            </p:sp>
            <p:sp>
              <p:nvSpPr>
                <p:cNvPr id="203" name="object 7">
                  <a:extLst>
                    <a:ext uri="{FF2B5EF4-FFF2-40B4-BE49-F238E27FC236}">
                      <a16:creationId xmlns:a16="http://schemas.microsoft.com/office/drawing/2014/main" id="{7398D680-0C92-8D75-42C7-14EEDDFAF66C}"/>
                    </a:ext>
                  </a:extLst>
                </p:cNvPr>
                <p:cNvSpPr txBox="1"/>
                <p:nvPr/>
              </p:nvSpPr>
              <p:spPr>
                <a:xfrm>
                  <a:off x="4827270" y="2728529"/>
                  <a:ext cx="574674" cy="259045"/>
                </a:xfrm>
                <a:prstGeom prst="rect">
                  <a:avLst/>
                </a:prstGeom>
              </p:spPr>
              <p:txBody>
                <a:bodyPr vert="horz" wrap="square" lIns="0" tIns="12700" rIns="0" bIns="0" rtlCol="0">
                  <a:spAutoFit/>
                </a:bodyPr>
                <a:lstStyle/>
                <a:p>
                  <a:pPr marL="12700">
                    <a:lnSpc>
                      <a:spcPct val="100000"/>
                    </a:lnSpc>
                    <a:spcBef>
                      <a:spcPts val="100"/>
                    </a:spcBef>
                  </a:pPr>
                  <a:r>
                    <a:rPr sz="1600" spc="-320" dirty="0">
                      <a:solidFill>
                        <a:srgbClr val="FABE24"/>
                      </a:solidFill>
                      <a:latin typeface="SimSun"/>
                      <a:cs typeface="SimSun"/>
                    </a:rPr>
                    <a:t>★★★</a:t>
                  </a:r>
                  <a:endParaRPr sz="1600" dirty="0">
                    <a:latin typeface="SimSun"/>
                    <a:cs typeface="SimSun"/>
                  </a:endParaRPr>
                </a:p>
              </p:txBody>
            </p:sp>
            <p:sp>
              <p:nvSpPr>
                <p:cNvPr id="204" name="object 7">
                  <a:extLst>
                    <a:ext uri="{FF2B5EF4-FFF2-40B4-BE49-F238E27FC236}">
                      <a16:creationId xmlns:a16="http://schemas.microsoft.com/office/drawing/2014/main" id="{5223CBDB-8CC3-568C-7366-0EBD22C94006}"/>
                    </a:ext>
                  </a:extLst>
                </p:cNvPr>
                <p:cNvSpPr txBox="1"/>
                <p:nvPr/>
              </p:nvSpPr>
              <p:spPr>
                <a:xfrm>
                  <a:off x="4827270" y="3164617"/>
                  <a:ext cx="574674" cy="259045"/>
                </a:xfrm>
                <a:prstGeom prst="rect">
                  <a:avLst/>
                </a:prstGeom>
              </p:spPr>
              <p:txBody>
                <a:bodyPr vert="horz" wrap="square" lIns="0" tIns="12700" rIns="0" bIns="0" rtlCol="0">
                  <a:spAutoFit/>
                </a:bodyPr>
                <a:lstStyle/>
                <a:p>
                  <a:pPr marL="12700">
                    <a:lnSpc>
                      <a:spcPct val="100000"/>
                    </a:lnSpc>
                    <a:spcBef>
                      <a:spcPts val="100"/>
                    </a:spcBef>
                  </a:pPr>
                  <a:r>
                    <a:rPr sz="1600" spc="-320" dirty="0">
                      <a:solidFill>
                        <a:srgbClr val="FABE24"/>
                      </a:solidFill>
                      <a:latin typeface="SimSun"/>
                      <a:cs typeface="SimSun"/>
                    </a:rPr>
                    <a:t>★★★</a:t>
                  </a:r>
                  <a:endParaRPr sz="1600" dirty="0">
                    <a:latin typeface="SimSun"/>
                    <a:cs typeface="SimSun"/>
                  </a:endParaRPr>
                </a:p>
              </p:txBody>
            </p:sp>
            <p:sp>
              <p:nvSpPr>
                <p:cNvPr id="205" name="object 7">
                  <a:extLst>
                    <a:ext uri="{FF2B5EF4-FFF2-40B4-BE49-F238E27FC236}">
                      <a16:creationId xmlns:a16="http://schemas.microsoft.com/office/drawing/2014/main" id="{E4507A13-1C0B-CE3B-998A-7110C6561946}"/>
                    </a:ext>
                  </a:extLst>
                </p:cNvPr>
                <p:cNvSpPr txBox="1"/>
                <p:nvPr/>
              </p:nvSpPr>
              <p:spPr>
                <a:xfrm>
                  <a:off x="4827270" y="3600705"/>
                  <a:ext cx="574674" cy="259045"/>
                </a:xfrm>
                <a:prstGeom prst="rect">
                  <a:avLst/>
                </a:prstGeom>
              </p:spPr>
              <p:txBody>
                <a:bodyPr vert="horz" wrap="square" lIns="0" tIns="12700" rIns="0" bIns="0" rtlCol="0">
                  <a:spAutoFit/>
                </a:bodyPr>
                <a:lstStyle/>
                <a:p>
                  <a:pPr marL="12700">
                    <a:lnSpc>
                      <a:spcPct val="100000"/>
                    </a:lnSpc>
                    <a:spcBef>
                      <a:spcPts val="100"/>
                    </a:spcBef>
                  </a:pPr>
                  <a:r>
                    <a:rPr sz="1600" spc="-320" dirty="0">
                      <a:solidFill>
                        <a:srgbClr val="FABE24"/>
                      </a:solidFill>
                      <a:latin typeface="SimSun"/>
                      <a:cs typeface="SimSun"/>
                    </a:rPr>
                    <a:t>★★</a:t>
                  </a:r>
                  <a:endParaRPr sz="1600" dirty="0">
                    <a:latin typeface="SimSun"/>
                    <a:cs typeface="SimSun"/>
                  </a:endParaRPr>
                </a:p>
              </p:txBody>
            </p:sp>
            <p:sp>
              <p:nvSpPr>
                <p:cNvPr id="206" name="object 7">
                  <a:extLst>
                    <a:ext uri="{FF2B5EF4-FFF2-40B4-BE49-F238E27FC236}">
                      <a16:creationId xmlns:a16="http://schemas.microsoft.com/office/drawing/2014/main" id="{1E49AEC1-5EB2-6A98-8F71-2BD26D36ED0C}"/>
                    </a:ext>
                  </a:extLst>
                </p:cNvPr>
                <p:cNvSpPr txBox="1"/>
                <p:nvPr/>
              </p:nvSpPr>
              <p:spPr>
                <a:xfrm>
                  <a:off x="4827270" y="4036793"/>
                  <a:ext cx="574674" cy="259045"/>
                </a:xfrm>
                <a:prstGeom prst="rect">
                  <a:avLst/>
                </a:prstGeom>
              </p:spPr>
              <p:txBody>
                <a:bodyPr vert="horz" wrap="square" lIns="0" tIns="12700" rIns="0" bIns="0" rtlCol="0">
                  <a:spAutoFit/>
                </a:bodyPr>
                <a:lstStyle/>
                <a:p>
                  <a:pPr marL="12700">
                    <a:lnSpc>
                      <a:spcPct val="100000"/>
                    </a:lnSpc>
                    <a:spcBef>
                      <a:spcPts val="100"/>
                    </a:spcBef>
                  </a:pPr>
                  <a:r>
                    <a:rPr sz="1600" spc="-320" dirty="0">
                      <a:solidFill>
                        <a:srgbClr val="FABE24"/>
                      </a:solidFill>
                      <a:latin typeface="SimSun"/>
                      <a:cs typeface="SimSun"/>
                    </a:rPr>
                    <a:t>★★</a:t>
                  </a:r>
                  <a:endParaRPr sz="1600" dirty="0">
                    <a:latin typeface="SimSun"/>
                    <a:cs typeface="SimSun"/>
                  </a:endParaRPr>
                </a:p>
              </p:txBody>
            </p:sp>
            <p:sp>
              <p:nvSpPr>
                <p:cNvPr id="207" name="object 7">
                  <a:extLst>
                    <a:ext uri="{FF2B5EF4-FFF2-40B4-BE49-F238E27FC236}">
                      <a16:creationId xmlns:a16="http://schemas.microsoft.com/office/drawing/2014/main" id="{3C85A7EF-2F22-7AF3-6A41-821363BA9A9B}"/>
                    </a:ext>
                  </a:extLst>
                </p:cNvPr>
                <p:cNvSpPr txBox="1"/>
                <p:nvPr/>
              </p:nvSpPr>
              <p:spPr>
                <a:xfrm>
                  <a:off x="4827270" y="4472882"/>
                  <a:ext cx="574674" cy="259045"/>
                </a:xfrm>
                <a:prstGeom prst="rect">
                  <a:avLst/>
                </a:prstGeom>
              </p:spPr>
              <p:txBody>
                <a:bodyPr vert="horz" wrap="square" lIns="0" tIns="12700" rIns="0" bIns="0" rtlCol="0">
                  <a:spAutoFit/>
                </a:bodyPr>
                <a:lstStyle/>
                <a:p>
                  <a:pPr marL="12700">
                    <a:lnSpc>
                      <a:spcPct val="100000"/>
                    </a:lnSpc>
                    <a:spcBef>
                      <a:spcPts val="100"/>
                    </a:spcBef>
                  </a:pPr>
                  <a:r>
                    <a:rPr sz="1600" spc="-320" dirty="0">
                      <a:solidFill>
                        <a:srgbClr val="FABE24"/>
                      </a:solidFill>
                      <a:latin typeface="SimSun"/>
                      <a:cs typeface="SimSun"/>
                    </a:rPr>
                    <a:t>★</a:t>
                  </a:r>
                  <a:endParaRPr sz="1600" dirty="0">
                    <a:latin typeface="SimSun"/>
                    <a:cs typeface="SimSun"/>
                  </a:endParaRPr>
                </a:p>
              </p:txBody>
            </p:sp>
            <p:sp>
              <p:nvSpPr>
                <p:cNvPr id="208" name="TextBox 207">
                  <a:extLst>
                    <a:ext uri="{FF2B5EF4-FFF2-40B4-BE49-F238E27FC236}">
                      <a16:creationId xmlns:a16="http://schemas.microsoft.com/office/drawing/2014/main" id="{C32F75DB-36BB-5980-9709-2504552B7270}"/>
                    </a:ext>
                  </a:extLst>
                </p:cNvPr>
                <p:cNvSpPr txBox="1"/>
                <p:nvPr/>
              </p:nvSpPr>
              <p:spPr>
                <a:xfrm>
                  <a:off x="6553200" y="1807621"/>
                  <a:ext cx="58166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1400" b="1" dirty="0"/>
                    <a:t>결과</a:t>
                  </a:r>
                  <a:endParaRPr lang="en-US" altLang="ko-KR" sz="1400" b="1" dirty="0"/>
                </a:p>
              </p:txBody>
            </p:sp>
            <p:sp>
              <p:nvSpPr>
                <p:cNvPr id="209" name="TextBox 208">
                  <a:extLst>
                    <a:ext uri="{FF2B5EF4-FFF2-40B4-BE49-F238E27FC236}">
                      <a16:creationId xmlns:a16="http://schemas.microsoft.com/office/drawing/2014/main" id="{C0427A5D-D511-963A-45B0-631DE455511E}"/>
                    </a:ext>
                  </a:extLst>
                </p:cNvPr>
                <p:cNvSpPr txBox="1"/>
                <p:nvPr/>
              </p:nvSpPr>
              <p:spPr>
                <a:xfrm>
                  <a:off x="1714500" y="1024920"/>
                  <a:ext cx="2146300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2800" b="1" spc="-135" dirty="0">
                      <a:solidFill>
                        <a:srgbClr val="FFFFFF"/>
                      </a:solidFill>
                      <a:latin typeface="Pretendard Bold" panose="020B0600000101010101" charset="-127"/>
                      <a:ea typeface="Pretendard Bold" panose="020B0600000101010101" charset="-127"/>
                      <a:cs typeface="Arial"/>
                    </a:rPr>
                    <a:t>MFC GUI</a:t>
                  </a:r>
                  <a:endParaRPr lang="ko-KR" altLang="en-US" sz="2800" b="1" dirty="0">
                    <a:latin typeface="Pretendard Bold" panose="020B0600000101010101" charset="-127"/>
                    <a:ea typeface="Pretendard Bold" panose="020B0600000101010101" charset="-127"/>
                  </a:endParaRPr>
                </a:p>
              </p:txBody>
            </p:sp>
            <p:grpSp>
              <p:nvGrpSpPr>
                <p:cNvPr id="211" name="그룹 210">
                  <a:extLst>
                    <a:ext uri="{FF2B5EF4-FFF2-40B4-BE49-F238E27FC236}">
                      <a16:creationId xmlns:a16="http://schemas.microsoft.com/office/drawing/2014/main" id="{DC5A8ED9-DDAD-3C27-D657-0F6D23CC4139}"/>
                    </a:ext>
                  </a:extLst>
                </p:cNvPr>
                <p:cNvGrpSpPr/>
                <p:nvPr/>
              </p:nvGrpSpPr>
              <p:grpSpPr>
                <a:xfrm>
                  <a:off x="6647132" y="2305899"/>
                  <a:ext cx="863347" cy="338554"/>
                  <a:chOff x="6647132" y="2305899"/>
                  <a:chExt cx="863347" cy="338554"/>
                </a:xfrm>
              </p:grpSpPr>
              <p:sp>
                <p:nvSpPr>
                  <p:cNvPr id="227" name="TextBox 226">
                    <a:extLst>
                      <a:ext uri="{FF2B5EF4-FFF2-40B4-BE49-F238E27FC236}">
                        <a16:creationId xmlns:a16="http://schemas.microsoft.com/office/drawing/2014/main" id="{9FE474EE-13CB-D6BE-4793-45453B8BBF7C}"/>
                      </a:ext>
                    </a:extLst>
                  </p:cNvPr>
                  <p:cNvSpPr txBox="1"/>
                  <p:nvPr/>
                </p:nvSpPr>
                <p:spPr>
                  <a:xfrm>
                    <a:off x="6937962" y="2305899"/>
                    <a:ext cx="572517" cy="338554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ko-KR" altLang="en-US" sz="1600" b="1" dirty="0">
                        <a:solidFill>
                          <a:srgbClr val="0FB981"/>
                        </a:solidFill>
                        <a:latin typeface="Pretendard Regular" panose="020B0600000101010101" charset="-127"/>
                        <a:ea typeface="Pretendard Regular" panose="020B0600000101010101" charset="-127"/>
                        <a:cs typeface="Malgun Gothic"/>
                      </a:rPr>
                      <a:t>완료</a:t>
                    </a:r>
                    <a:r>
                      <a:rPr lang="ko-KR" altLang="en-US" sz="1600" b="1" spc="-395" dirty="0">
                        <a:solidFill>
                          <a:srgbClr val="0FB981"/>
                        </a:solidFill>
                        <a:latin typeface="Pretendard Regular" panose="020B0600000101010101" charset="-127"/>
                        <a:ea typeface="Pretendard Regular" panose="020B0600000101010101" charset="-127"/>
                        <a:cs typeface="Malgun Gothic"/>
                      </a:rPr>
                      <a:t>  </a:t>
                    </a:r>
                    <a:endParaRPr lang="ko-KR" altLang="en-US" sz="1600" dirty="0">
                      <a:latin typeface="Pretendard Regular" panose="020B0600000101010101" charset="-127"/>
                      <a:ea typeface="Pretendard Regular" panose="020B0600000101010101" charset="-127"/>
                    </a:endParaRPr>
                  </a:p>
                </p:txBody>
              </p:sp>
              <p:pic>
                <p:nvPicPr>
                  <p:cNvPr id="228" name="Picture 23">
                    <a:extLst>
                      <a:ext uri="{FF2B5EF4-FFF2-40B4-BE49-F238E27FC236}">
                        <a16:creationId xmlns:a16="http://schemas.microsoft.com/office/drawing/2014/main" id="{183D20E6-B4BC-25A3-7D74-569B8800289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4"/>
                  <a:stretch>
                    <a:fillRect/>
                  </a:stretch>
                </p:blipFill>
                <p:spPr>
                  <a:xfrm>
                    <a:off x="6647132" y="2317318"/>
                    <a:ext cx="315716" cy="315716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14" name="그룹 213">
                  <a:extLst>
                    <a:ext uri="{FF2B5EF4-FFF2-40B4-BE49-F238E27FC236}">
                      <a16:creationId xmlns:a16="http://schemas.microsoft.com/office/drawing/2014/main" id="{C43626E2-996E-DE30-0322-9FAEDF1870F5}"/>
                    </a:ext>
                  </a:extLst>
                </p:cNvPr>
                <p:cNvGrpSpPr/>
                <p:nvPr/>
              </p:nvGrpSpPr>
              <p:grpSpPr>
                <a:xfrm>
                  <a:off x="6647132" y="2732374"/>
                  <a:ext cx="863347" cy="338554"/>
                  <a:chOff x="6647132" y="2305899"/>
                  <a:chExt cx="863347" cy="338554"/>
                </a:xfrm>
              </p:grpSpPr>
              <p:sp>
                <p:nvSpPr>
                  <p:cNvPr id="221" name="TextBox 220">
                    <a:extLst>
                      <a:ext uri="{FF2B5EF4-FFF2-40B4-BE49-F238E27FC236}">
                        <a16:creationId xmlns:a16="http://schemas.microsoft.com/office/drawing/2014/main" id="{FA266A1C-D2EB-CE3C-DE12-7E737636EA10}"/>
                      </a:ext>
                    </a:extLst>
                  </p:cNvPr>
                  <p:cNvSpPr txBox="1"/>
                  <p:nvPr/>
                </p:nvSpPr>
                <p:spPr>
                  <a:xfrm>
                    <a:off x="6937962" y="2305899"/>
                    <a:ext cx="572517" cy="338554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ko-KR" altLang="en-US" sz="1600" b="1" dirty="0">
                        <a:solidFill>
                          <a:srgbClr val="0FB981"/>
                        </a:solidFill>
                        <a:latin typeface="Pretendard Regular" panose="020B0600000101010101" charset="-127"/>
                        <a:ea typeface="Pretendard Regular" panose="020B0600000101010101" charset="-127"/>
                        <a:cs typeface="Malgun Gothic"/>
                      </a:rPr>
                      <a:t>완료</a:t>
                    </a:r>
                    <a:r>
                      <a:rPr lang="ko-KR" altLang="en-US" sz="1600" b="1" spc="-395" dirty="0">
                        <a:solidFill>
                          <a:srgbClr val="0FB981"/>
                        </a:solidFill>
                        <a:latin typeface="Pretendard Regular" panose="020B0600000101010101" charset="-127"/>
                        <a:ea typeface="Pretendard Regular" panose="020B0600000101010101" charset="-127"/>
                        <a:cs typeface="Malgun Gothic"/>
                      </a:rPr>
                      <a:t>  </a:t>
                    </a:r>
                    <a:endParaRPr lang="ko-KR" altLang="en-US" sz="1600" dirty="0">
                      <a:latin typeface="Pretendard Regular" panose="020B0600000101010101" charset="-127"/>
                      <a:ea typeface="Pretendard Regular" panose="020B0600000101010101" charset="-127"/>
                    </a:endParaRPr>
                  </a:p>
                </p:txBody>
              </p:sp>
              <p:pic>
                <p:nvPicPr>
                  <p:cNvPr id="222" name="Picture 23">
                    <a:extLst>
                      <a:ext uri="{FF2B5EF4-FFF2-40B4-BE49-F238E27FC236}">
                        <a16:creationId xmlns:a16="http://schemas.microsoft.com/office/drawing/2014/main" id="{5C4DF608-F10C-C330-0853-B972172100C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4"/>
                  <a:stretch>
                    <a:fillRect/>
                  </a:stretch>
                </p:blipFill>
                <p:spPr>
                  <a:xfrm>
                    <a:off x="6647132" y="2317318"/>
                    <a:ext cx="315716" cy="315716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15" name="그룹 214">
                  <a:extLst>
                    <a:ext uri="{FF2B5EF4-FFF2-40B4-BE49-F238E27FC236}">
                      <a16:creationId xmlns:a16="http://schemas.microsoft.com/office/drawing/2014/main" id="{767F9D18-990B-958F-14CE-47B1613C57E0}"/>
                    </a:ext>
                  </a:extLst>
                </p:cNvPr>
                <p:cNvGrpSpPr/>
                <p:nvPr/>
              </p:nvGrpSpPr>
              <p:grpSpPr>
                <a:xfrm>
                  <a:off x="6647132" y="3158849"/>
                  <a:ext cx="863347" cy="338554"/>
                  <a:chOff x="6647132" y="2305899"/>
                  <a:chExt cx="863347" cy="338554"/>
                </a:xfrm>
              </p:grpSpPr>
              <p:sp>
                <p:nvSpPr>
                  <p:cNvPr id="219" name="TextBox 218">
                    <a:extLst>
                      <a:ext uri="{FF2B5EF4-FFF2-40B4-BE49-F238E27FC236}">
                        <a16:creationId xmlns:a16="http://schemas.microsoft.com/office/drawing/2014/main" id="{ECFDF26C-CE28-2AC7-ED31-85817DDA6ACF}"/>
                      </a:ext>
                    </a:extLst>
                  </p:cNvPr>
                  <p:cNvSpPr txBox="1"/>
                  <p:nvPr/>
                </p:nvSpPr>
                <p:spPr>
                  <a:xfrm>
                    <a:off x="6937962" y="2305899"/>
                    <a:ext cx="572517" cy="338554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ko-KR" altLang="en-US" sz="1600" b="1" dirty="0">
                        <a:solidFill>
                          <a:srgbClr val="0FB981"/>
                        </a:solidFill>
                        <a:latin typeface="Pretendard Regular" panose="020B0600000101010101" charset="-127"/>
                        <a:ea typeface="Pretendard Regular" panose="020B0600000101010101" charset="-127"/>
                        <a:cs typeface="Malgun Gothic"/>
                      </a:rPr>
                      <a:t>완료</a:t>
                    </a:r>
                    <a:r>
                      <a:rPr lang="ko-KR" altLang="en-US" sz="1600" b="1" spc="-395" dirty="0">
                        <a:solidFill>
                          <a:srgbClr val="0FB981"/>
                        </a:solidFill>
                        <a:latin typeface="Pretendard Regular" panose="020B0600000101010101" charset="-127"/>
                        <a:ea typeface="Pretendard Regular" panose="020B0600000101010101" charset="-127"/>
                        <a:cs typeface="Malgun Gothic"/>
                      </a:rPr>
                      <a:t>  </a:t>
                    </a:r>
                    <a:endParaRPr lang="ko-KR" altLang="en-US" sz="1600" dirty="0">
                      <a:latin typeface="Pretendard Regular" panose="020B0600000101010101" charset="-127"/>
                      <a:ea typeface="Pretendard Regular" panose="020B0600000101010101" charset="-127"/>
                    </a:endParaRPr>
                  </a:p>
                </p:txBody>
              </p:sp>
              <p:pic>
                <p:nvPicPr>
                  <p:cNvPr id="220" name="Picture 23">
                    <a:extLst>
                      <a:ext uri="{FF2B5EF4-FFF2-40B4-BE49-F238E27FC236}">
                        <a16:creationId xmlns:a16="http://schemas.microsoft.com/office/drawing/2014/main" id="{1D123510-72A6-2BD6-8B0B-E40EB86DE1F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4"/>
                  <a:stretch>
                    <a:fillRect/>
                  </a:stretch>
                </p:blipFill>
                <p:spPr>
                  <a:xfrm>
                    <a:off x="6647132" y="2317318"/>
                    <a:ext cx="315716" cy="315716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16" name="그룹 215">
                  <a:extLst>
                    <a:ext uri="{FF2B5EF4-FFF2-40B4-BE49-F238E27FC236}">
                      <a16:creationId xmlns:a16="http://schemas.microsoft.com/office/drawing/2014/main" id="{EC907081-0CC3-A01B-353B-4814FEC59C1A}"/>
                    </a:ext>
                  </a:extLst>
                </p:cNvPr>
                <p:cNvGrpSpPr/>
                <p:nvPr/>
              </p:nvGrpSpPr>
              <p:grpSpPr>
                <a:xfrm>
                  <a:off x="6647132" y="3585324"/>
                  <a:ext cx="863347" cy="338554"/>
                  <a:chOff x="6647132" y="2305899"/>
                  <a:chExt cx="863347" cy="338554"/>
                </a:xfrm>
              </p:grpSpPr>
              <p:sp>
                <p:nvSpPr>
                  <p:cNvPr id="217" name="TextBox 216">
                    <a:extLst>
                      <a:ext uri="{FF2B5EF4-FFF2-40B4-BE49-F238E27FC236}">
                        <a16:creationId xmlns:a16="http://schemas.microsoft.com/office/drawing/2014/main" id="{2DEB59BC-A951-D980-9D17-1ADE766FDF63}"/>
                      </a:ext>
                    </a:extLst>
                  </p:cNvPr>
                  <p:cNvSpPr txBox="1"/>
                  <p:nvPr/>
                </p:nvSpPr>
                <p:spPr>
                  <a:xfrm>
                    <a:off x="6937962" y="2305899"/>
                    <a:ext cx="572517" cy="338554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ko-KR" altLang="en-US" sz="1600" b="1" dirty="0">
                        <a:solidFill>
                          <a:srgbClr val="0FB981"/>
                        </a:solidFill>
                        <a:latin typeface="Pretendard Regular" panose="020B0600000101010101" charset="-127"/>
                        <a:ea typeface="Pretendard Regular" panose="020B0600000101010101" charset="-127"/>
                        <a:cs typeface="Malgun Gothic"/>
                      </a:rPr>
                      <a:t>완료</a:t>
                    </a:r>
                    <a:r>
                      <a:rPr lang="ko-KR" altLang="en-US" sz="1600" b="1" spc="-395" dirty="0">
                        <a:solidFill>
                          <a:srgbClr val="0FB981"/>
                        </a:solidFill>
                        <a:latin typeface="Pretendard Regular" panose="020B0600000101010101" charset="-127"/>
                        <a:ea typeface="Pretendard Regular" panose="020B0600000101010101" charset="-127"/>
                        <a:cs typeface="Malgun Gothic"/>
                      </a:rPr>
                      <a:t>  </a:t>
                    </a:r>
                    <a:endParaRPr lang="ko-KR" altLang="en-US" sz="1600" dirty="0">
                      <a:latin typeface="Pretendard Regular" panose="020B0600000101010101" charset="-127"/>
                      <a:ea typeface="Pretendard Regular" panose="020B0600000101010101" charset="-127"/>
                    </a:endParaRPr>
                  </a:p>
                </p:txBody>
              </p:sp>
              <p:pic>
                <p:nvPicPr>
                  <p:cNvPr id="218" name="Picture 23">
                    <a:extLst>
                      <a:ext uri="{FF2B5EF4-FFF2-40B4-BE49-F238E27FC236}">
                        <a16:creationId xmlns:a16="http://schemas.microsoft.com/office/drawing/2014/main" id="{79A5BE75-7002-7C5D-7B59-0D7BC1B85C1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4"/>
                  <a:stretch>
                    <a:fillRect/>
                  </a:stretch>
                </p:blipFill>
                <p:spPr>
                  <a:xfrm>
                    <a:off x="6647132" y="2317318"/>
                    <a:ext cx="315716" cy="315716"/>
                  </a:xfrm>
                  <a:prstGeom prst="rect">
                    <a:avLst/>
                  </a:prstGeom>
                </p:spPr>
              </p:pic>
            </p:grpSp>
          </p:grpSp>
          <p:pic>
            <p:nvPicPr>
              <p:cNvPr id="231" name="Picture 21">
                <a:extLst>
                  <a:ext uri="{FF2B5EF4-FFF2-40B4-BE49-F238E27FC236}">
                    <a16:creationId xmlns:a16="http://schemas.microsoft.com/office/drawing/2014/main" id="{212DD7C8-E825-61A5-0C8B-C772BCCBFA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50619" y="5727837"/>
                <a:ext cx="549774" cy="549774"/>
              </a:xfrm>
              <a:prstGeom prst="rect">
                <a:avLst/>
              </a:prstGeom>
            </p:spPr>
          </p:pic>
          <p:sp>
            <p:nvSpPr>
              <p:cNvPr id="238" name="TextBox 237">
                <a:extLst>
                  <a:ext uri="{FF2B5EF4-FFF2-40B4-BE49-F238E27FC236}">
                    <a16:creationId xmlns:a16="http://schemas.microsoft.com/office/drawing/2014/main" id="{BEF32FB1-7678-C7D3-4A16-EAD7973C9B04}"/>
                  </a:ext>
                </a:extLst>
              </p:cNvPr>
              <p:cNvSpPr txBox="1"/>
              <p:nvPr/>
            </p:nvSpPr>
            <p:spPr>
              <a:xfrm>
                <a:off x="6934200" y="8731666"/>
                <a:ext cx="572517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600" b="1" dirty="0">
                    <a:solidFill>
                      <a:srgbClr val="0FB981"/>
                    </a:solidFill>
                    <a:latin typeface="Pretendard Regular" panose="020B0600000101010101" charset="-127"/>
                    <a:ea typeface="Pretendard Regular" panose="020B0600000101010101" charset="-127"/>
                    <a:cs typeface="Malgun Gothic"/>
                  </a:rPr>
                  <a:t>완료</a:t>
                </a:r>
                <a:r>
                  <a:rPr lang="ko-KR" altLang="en-US" sz="1600" b="1" spc="-395" dirty="0">
                    <a:solidFill>
                      <a:srgbClr val="0FB981"/>
                    </a:solidFill>
                    <a:latin typeface="Pretendard Regular" panose="020B0600000101010101" charset="-127"/>
                    <a:ea typeface="Pretendard Regular" panose="020B0600000101010101" charset="-127"/>
                    <a:cs typeface="Malgun Gothic"/>
                  </a:rPr>
                  <a:t>  </a:t>
                </a:r>
                <a:endParaRPr lang="ko-KR" altLang="en-US" sz="1600" dirty="0">
                  <a:latin typeface="Pretendard Regular" panose="020B0600000101010101" charset="-127"/>
                  <a:ea typeface="Pretendard Regular" panose="020B0600000101010101" charset="-127"/>
                </a:endParaRPr>
              </a:p>
            </p:txBody>
          </p:sp>
          <p:pic>
            <p:nvPicPr>
              <p:cNvPr id="239" name="Picture 23">
                <a:extLst>
                  <a:ext uri="{FF2B5EF4-FFF2-40B4-BE49-F238E27FC236}">
                    <a16:creationId xmlns:a16="http://schemas.microsoft.com/office/drawing/2014/main" id="{F79B342A-9621-FD53-943F-D23D9486A9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643370" y="8743085"/>
                <a:ext cx="315716" cy="315716"/>
              </a:xfrm>
              <a:prstGeom prst="rect">
                <a:avLst/>
              </a:prstGeom>
            </p:spPr>
          </p:pic>
          <p:sp>
            <p:nvSpPr>
              <p:cNvPr id="240" name="TextBox 239">
                <a:extLst>
                  <a:ext uri="{FF2B5EF4-FFF2-40B4-BE49-F238E27FC236}">
                    <a16:creationId xmlns:a16="http://schemas.microsoft.com/office/drawing/2014/main" id="{5226D676-6737-77A2-3009-AE49E7ACBBC8}"/>
                  </a:ext>
                </a:extLst>
              </p:cNvPr>
              <p:cNvSpPr txBox="1"/>
              <p:nvPr/>
            </p:nvSpPr>
            <p:spPr>
              <a:xfrm>
                <a:off x="6934200" y="9166280"/>
                <a:ext cx="572517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600" b="1" dirty="0">
                    <a:solidFill>
                      <a:srgbClr val="0FB981"/>
                    </a:solidFill>
                    <a:latin typeface="Pretendard Regular" panose="020B0600000101010101" charset="-127"/>
                    <a:ea typeface="Pretendard Regular" panose="020B0600000101010101" charset="-127"/>
                    <a:cs typeface="Malgun Gothic"/>
                  </a:rPr>
                  <a:t>완료</a:t>
                </a:r>
                <a:r>
                  <a:rPr lang="ko-KR" altLang="en-US" sz="1600" b="1" spc="-395" dirty="0">
                    <a:solidFill>
                      <a:srgbClr val="0FB981"/>
                    </a:solidFill>
                    <a:latin typeface="Pretendard Regular" panose="020B0600000101010101" charset="-127"/>
                    <a:ea typeface="Pretendard Regular" panose="020B0600000101010101" charset="-127"/>
                    <a:cs typeface="Malgun Gothic"/>
                  </a:rPr>
                  <a:t>  </a:t>
                </a:r>
                <a:endParaRPr lang="ko-KR" altLang="en-US" sz="1600" dirty="0">
                  <a:latin typeface="Pretendard Regular" panose="020B0600000101010101" charset="-127"/>
                  <a:ea typeface="Pretendard Regular" panose="020B0600000101010101" charset="-127"/>
                </a:endParaRPr>
              </a:p>
            </p:txBody>
          </p:sp>
          <p:pic>
            <p:nvPicPr>
              <p:cNvPr id="241" name="Picture 23">
                <a:extLst>
                  <a:ext uri="{FF2B5EF4-FFF2-40B4-BE49-F238E27FC236}">
                    <a16:creationId xmlns:a16="http://schemas.microsoft.com/office/drawing/2014/main" id="{7C1C1169-59BB-76DD-8F67-2537588653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643370" y="9177699"/>
                <a:ext cx="315716" cy="315716"/>
              </a:xfrm>
              <a:prstGeom prst="rect">
                <a:avLst/>
              </a:prstGeom>
            </p:spPr>
          </p:pic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BE084D74-EDC6-00CA-8AB2-31FDA190729D}"/>
              </a:ext>
            </a:extLst>
          </p:cNvPr>
          <p:cNvGrpSpPr/>
          <p:nvPr/>
        </p:nvGrpSpPr>
        <p:grpSpPr>
          <a:xfrm>
            <a:off x="9563100" y="921004"/>
            <a:ext cx="7886700" cy="4411345"/>
            <a:chOff x="9563100" y="921004"/>
            <a:chExt cx="7886700" cy="4411345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27B234BC-9466-AD08-C45F-57C54E2BB580}"/>
                </a:ext>
              </a:extLst>
            </p:cNvPr>
            <p:cNvGrpSpPr/>
            <p:nvPr/>
          </p:nvGrpSpPr>
          <p:grpSpPr>
            <a:xfrm>
              <a:off x="9563100" y="921004"/>
              <a:ext cx="7886700" cy="4411345"/>
              <a:chOff x="9563100" y="921004"/>
              <a:chExt cx="7886700" cy="4411345"/>
            </a:xfrm>
          </p:grpSpPr>
          <p:pic>
            <p:nvPicPr>
              <p:cNvPr id="243" name="Picture 14">
                <a:extLst>
                  <a:ext uri="{FF2B5EF4-FFF2-40B4-BE49-F238E27FC236}">
                    <a16:creationId xmlns:a16="http://schemas.microsoft.com/office/drawing/2014/main" id="{C361C8CE-A885-2599-DC44-3B2750B359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563100" y="1281049"/>
                <a:ext cx="673100" cy="673100"/>
              </a:xfrm>
              <a:prstGeom prst="rect">
                <a:avLst/>
              </a:prstGeom>
            </p:spPr>
          </p:pic>
          <p:grpSp>
            <p:nvGrpSpPr>
              <p:cNvPr id="244" name="그룹 243">
                <a:extLst>
                  <a:ext uri="{FF2B5EF4-FFF2-40B4-BE49-F238E27FC236}">
                    <a16:creationId xmlns:a16="http://schemas.microsoft.com/office/drawing/2014/main" id="{25535BEE-E3A7-1A26-0320-F78FB778EB80}"/>
                  </a:ext>
                </a:extLst>
              </p:cNvPr>
              <p:cNvGrpSpPr/>
              <p:nvPr/>
            </p:nvGrpSpPr>
            <p:grpSpPr>
              <a:xfrm>
                <a:off x="9563100" y="921004"/>
                <a:ext cx="7886700" cy="4411345"/>
                <a:chOff x="838200" y="897255"/>
                <a:chExt cx="7886700" cy="4411345"/>
              </a:xfrm>
            </p:grpSpPr>
            <p:sp>
              <p:nvSpPr>
                <p:cNvPr id="282" name="사각형: 둥근 위쪽 모서리 281">
                  <a:extLst>
                    <a:ext uri="{FF2B5EF4-FFF2-40B4-BE49-F238E27FC236}">
                      <a16:creationId xmlns:a16="http://schemas.microsoft.com/office/drawing/2014/main" id="{C0E5D123-F9F0-F662-43CD-0622EB5E9FDC}"/>
                    </a:ext>
                  </a:extLst>
                </p:cNvPr>
                <p:cNvSpPr/>
                <p:nvPr/>
              </p:nvSpPr>
              <p:spPr>
                <a:xfrm>
                  <a:off x="838200" y="897255"/>
                  <a:ext cx="7886700" cy="745490"/>
                </a:xfrm>
                <a:prstGeom prst="round2SameRect">
                  <a:avLst/>
                </a:prstGeom>
                <a:solidFill>
                  <a:srgbClr val="92D05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3" name="사각형: 둥근 위쪽 모서리 282">
                  <a:extLst>
                    <a:ext uri="{FF2B5EF4-FFF2-40B4-BE49-F238E27FC236}">
                      <a16:creationId xmlns:a16="http://schemas.microsoft.com/office/drawing/2014/main" id="{9F45B623-D675-63FE-1100-2E0039F6EED7}"/>
                    </a:ext>
                  </a:extLst>
                </p:cNvPr>
                <p:cNvSpPr/>
                <p:nvPr/>
              </p:nvSpPr>
              <p:spPr>
                <a:xfrm rot="10800000">
                  <a:off x="838200" y="1642745"/>
                  <a:ext cx="7886700" cy="3665855"/>
                </a:xfrm>
                <a:prstGeom prst="round2SameRect">
                  <a:avLst/>
                </a:prstGeom>
                <a:noFill/>
                <a:ln w="190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45" name="직사각형 244">
                <a:extLst>
                  <a:ext uri="{FF2B5EF4-FFF2-40B4-BE49-F238E27FC236}">
                    <a16:creationId xmlns:a16="http://schemas.microsoft.com/office/drawing/2014/main" id="{3E4813E2-0F96-31FC-345D-81A826A9EC3E}"/>
                  </a:ext>
                </a:extLst>
              </p:cNvPr>
              <p:cNvSpPr/>
              <p:nvPr/>
            </p:nvSpPr>
            <p:spPr>
              <a:xfrm>
                <a:off x="9880599" y="1760474"/>
                <a:ext cx="7251700" cy="4349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6" name="직사각형 245">
                <a:extLst>
                  <a:ext uri="{FF2B5EF4-FFF2-40B4-BE49-F238E27FC236}">
                    <a16:creationId xmlns:a16="http://schemas.microsoft.com/office/drawing/2014/main" id="{4896428A-149B-29E7-55B7-30B333F799C0}"/>
                  </a:ext>
                </a:extLst>
              </p:cNvPr>
              <p:cNvSpPr/>
              <p:nvPr/>
            </p:nvSpPr>
            <p:spPr>
              <a:xfrm>
                <a:off x="9880599" y="2195449"/>
                <a:ext cx="7251700" cy="2786381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7" name="TextBox 246">
                <a:extLst>
                  <a:ext uri="{FF2B5EF4-FFF2-40B4-BE49-F238E27FC236}">
                    <a16:creationId xmlns:a16="http://schemas.microsoft.com/office/drawing/2014/main" id="{4AFD298B-A456-1403-E96E-1C10A005C073}"/>
                  </a:ext>
                </a:extLst>
              </p:cNvPr>
              <p:cNvSpPr txBox="1"/>
              <p:nvPr/>
            </p:nvSpPr>
            <p:spPr>
              <a:xfrm>
                <a:off x="10025380" y="1836872"/>
                <a:ext cx="9906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b="1" dirty="0"/>
                  <a:t>기술 과제</a:t>
                </a:r>
              </a:p>
            </p:txBody>
          </p:sp>
          <p:sp>
            <p:nvSpPr>
              <p:cNvPr id="248" name="TextBox 247">
                <a:extLst>
                  <a:ext uri="{FF2B5EF4-FFF2-40B4-BE49-F238E27FC236}">
                    <a16:creationId xmlns:a16="http://schemas.microsoft.com/office/drawing/2014/main" id="{F58A7441-81A3-7D73-E2B3-A4ED7BA4CA4A}"/>
                  </a:ext>
                </a:extLst>
              </p:cNvPr>
              <p:cNvSpPr txBox="1"/>
              <p:nvPr/>
            </p:nvSpPr>
            <p:spPr>
              <a:xfrm>
                <a:off x="10025380" y="2347849"/>
                <a:ext cx="202882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spc="-85" dirty="0" err="1">
                    <a:latin typeface="Pretendard Regular" panose="020B0600000101010101" charset="-127"/>
                    <a:ea typeface="Pretendard Regular" panose="020B0600000101010101" charset="-127"/>
                    <a:cs typeface="Microsoft Sans Serif"/>
                  </a:rPr>
                  <a:t>Vercel</a:t>
                </a:r>
                <a:r>
                  <a:rPr lang="en-US" altLang="ko-KR" sz="1400" spc="-85" dirty="0">
                    <a:latin typeface="Pretendard Regular" panose="020B0600000101010101" charset="-127"/>
                    <a:ea typeface="Pretendard Regular" panose="020B0600000101010101" charset="-127"/>
                    <a:cs typeface="Microsoft Sans Serif"/>
                  </a:rPr>
                  <a:t> </a:t>
                </a:r>
                <a:r>
                  <a:rPr lang="ko-KR" altLang="en-US" sz="1400" spc="-85" dirty="0">
                    <a:latin typeface="Pretendard Regular" panose="020B0600000101010101" charset="-127"/>
                    <a:ea typeface="Pretendard Regular" panose="020B0600000101010101" charset="-127"/>
                    <a:cs typeface="Microsoft Sans Serif"/>
                  </a:rPr>
                  <a:t>서버에 대시보드 배포</a:t>
                </a:r>
                <a:endParaRPr lang="ko-KR" altLang="en-US" sz="1400" dirty="0">
                  <a:latin typeface="Pretendard Regular" panose="020B0600000101010101" charset="-127"/>
                  <a:ea typeface="Pretendard Regular" panose="020B0600000101010101" charset="-127"/>
                  <a:cs typeface="Dotum"/>
                </a:endParaRPr>
              </a:p>
            </p:txBody>
          </p:sp>
          <p:sp>
            <p:nvSpPr>
              <p:cNvPr id="249" name="TextBox 248">
                <a:extLst>
                  <a:ext uri="{FF2B5EF4-FFF2-40B4-BE49-F238E27FC236}">
                    <a16:creationId xmlns:a16="http://schemas.microsoft.com/office/drawing/2014/main" id="{151216CC-DB21-FCAF-1176-B70633E879A0}"/>
                  </a:ext>
                </a:extLst>
              </p:cNvPr>
              <p:cNvSpPr txBox="1"/>
              <p:nvPr/>
            </p:nvSpPr>
            <p:spPr>
              <a:xfrm>
                <a:off x="10025380" y="2776918"/>
                <a:ext cx="34544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>
                    <a:latin typeface="Pretendard Regular" panose="020B0600000101010101" charset="-127"/>
                    <a:ea typeface="Pretendard Regular" panose="020B0600000101010101" charset="-127"/>
                    <a:cs typeface="Dotum"/>
                  </a:rPr>
                  <a:t>대시보드 샘플 작성 및 최적화</a:t>
                </a:r>
              </a:p>
            </p:txBody>
          </p:sp>
          <p:sp>
            <p:nvSpPr>
              <p:cNvPr id="250" name="TextBox 249">
                <a:extLst>
                  <a:ext uri="{FF2B5EF4-FFF2-40B4-BE49-F238E27FC236}">
                    <a16:creationId xmlns:a16="http://schemas.microsoft.com/office/drawing/2014/main" id="{F4CA4119-942F-78E8-D068-A8F9740D2946}"/>
                  </a:ext>
                </a:extLst>
              </p:cNvPr>
              <p:cNvSpPr txBox="1"/>
              <p:nvPr/>
            </p:nvSpPr>
            <p:spPr>
              <a:xfrm>
                <a:off x="10025380" y="3205987"/>
                <a:ext cx="34544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>
                    <a:latin typeface="Pretendard Regular" panose="020B0600000101010101" charset="-127"/>
                    <a:ea typeface="Pretendard Regular" panose="020B0600000101010101" charset="-127"/>
                  </a:rPr>
                  <a:t>Python </a:t>
                </a:r>
                <a:r>
                  <a:rPr lang="ko-KR" altLang="en-US" sz="1400" dirty="0">
                    <a:latin typeface="Pretendard Regular" panose="020B0600000101010101" charset="-127"/>
                    <a:ea typeface="Pretendard Regular" panose="020B0600000101010101" charset="-127"/>
                  </a:rPr>
                  <a:t>코드에 </a:t>
                </a:r>
                <a:r>
                  <a:rPr lang="en-US" altLang="ko-KR" sz="1400" dirty="0">
                    <a:latin typeface="Pretendard Regular" panose="020B0600000101010101" charset="-127"/>
                    <a:ea typeface="Pretendard Regular" panose="020B0600000101010101" charset="-127"/>
                  </a:rPr>
                  <a:t>DB, C++ </a:t>
                </a:r>
                <a:r>
                  <a:rPr lang="ko-KR" altLang="en-US" sz="1400" dirty="0">
                    <a:latin typeface="Pretendard Regular" panose="020B0600000101010101" charset="-127"/>
                    <a:ea typeface="Pretendard Regular" panose="020B0600000101010101" charset="-127"/>
                  </a:rPr>
                  <a:t>연동</a:t>
                </a:r>
              </a:p>
            </p:txBody>
          </p:sp>
          <p:sp>
            <p:nvSpPr>
              <p:cNvPr id="251" name="TextBox 250">
                <a:extLst>
                  <a:ext uri="{FF2B5EF4-FFF2-40B4-BE49-F238E27FC236}">
                    <a16:creationId xmlns:a16="http://schemas.microsoft.com/office/drawing/2014/main" id="{C49B31A9-69BB-EA4C-9C94-45FBF55B4C55}"/>
                  </a:ext>
                </a:extLst>
              </p:cNvPr>
              <p:cNvSpPr txBox="1"/>
              <p:nvPr/>
            </p:nvSpPr>
            <p:spPr>
              <a:xfrm>
                <a:off x="10025380" y="3635056"/>
                <a:ext cx="34544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>
                    <a:latin typeface="Pretendard Regular" panose="020B0600000101010101" charset="-127"/>
                    <a:ea typeface="Pretendard Regular" panose="020B0600000101010101" charset="-127"/>
                  </a:rPr>
                  <a:t>데이터 시각화 구성</a:t>
                </a:r>
                <a:r>
                  <a:rPr lang="en-US" altLang="ko-KR" sz="1400" dirty="0">
                    <a:latin typeface="Pretendard Regular" panose="020B0600000101010101" charset="-127"/>
                    <a:ea typeface="Pretendard Regular" panose="020B0600000101010101" charset="-127"/>
                  </a:rPr>
                  <a:t>(matplotlib, seaborn)</a:t>
                </a:r>
                <a:endParaRPr lang="ko-KR" altLang="en-US" sz="1400" dirty="0">
                  <a:latin typeface="Pretendard Regular" panose="020B0600000101010101" charset="-127"/>
                  <a:ea typeface="Pretendard Regular" panose="020B0600000101010101" charset="-127"/>
                </a:endParaRPr>
              </a:p>
            </p:txBody>
          </p:sp>
          <p:sp>
            <p:nvSpPr>
              <p:cNvPr id="252" name="TextBox 251">
                <a:extLst>
                  <a:ext uri="{FF2B5EF4-FFF2-40B4-BE49-F238E27FC236}">
                    <a16:creationId xmlns:a16="http://schemas.microsoft.com/office/drawing/2014/main" id="{0552CFC4-9F3D-6FE1-7BED-AA0872710DEE}"/>
                  </a:ext>
                </a:extLst>
              </p:cNvPr>
              <p:cNvSpPr txBox="1"/>
              <p:nvPr/>
            </p:nvSpPr>
            <p:spPr>
              <a:xfrm>
                <a:off x="10025380" y="4064125"/>
                <a:ext cx="34544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>
                    <a:latin typeface="Pretendard Regular" panose="020B0600000101010101" charset="-127"/>
                    <a:ea typeface="Pretendard Regular" panose="020B0600000101010101" charset="-127"/>
                  </a:rPr>
                  <a:t>실시간 데이터 반영 및 </a:t>
                </a:r>
                <a:r>
                  <a:rPr lang="ko-KR" altLang="en-US" sz="1400" dirty="0" err="1">
                    <a:latin typeface="Pretendard Regular" panose="020B0600000101010101" charset="-127"/>
                    <a:ea typeface="Pretendard Regular" panose="020B0600000101010101" charset="-127"/>
                  </a:rPr>
                  <a:t>새로고침</a:t>
                </a:r>
                <a:r>
                  <a:rPr lang="ko-KR" altLang="en-US" sz="1400" dirty="0">
                    <a:latin typeface="Pretendard Regular" panose="020B0600000101010101" charset="-127"/>
                    <a:ea typeface="Pretendard Regular" panose="020B0600000101010101" charset="-127"/>
                  </a:rPr>
                  <a:t> 처리</a:t>
                </a:r>
              </a:p>
            </p:txBody>
          </p:sp>
          <p:sp>
            <p:nvSpPr>
              <p:cNvPr id="253" name="TextBox 252">
                <a:extLst>
                  <a:ext uri="{FF2B5EF4-FFF2-40B4-BE49-F238E27FC236}">
                    <a16:creationId xmlns:a16="http://schemas.microsoft.com/office/drawing/2014/main" id="{82E4C1EA-9FF4-E79C-B085-7F8CEEA3AE8D}"/>
                  </a:ext>
                </a:extLst>
              </p:cNvPr>
              <p:cNvSpPr txBox="1"/>
              <p:nvPr/>
            </p:nvSpPr>
            <p:spPr>
              <a:xfrm>
                <a:off x="10025380" y="4493196"/>
                <a:ext cx="34544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>
                    <a:latin typeface="Pretendard Regular" panose="020B0600000101010101" charset="-127"/>
                    <a:ea typeface="Pretendard Regular" panose="020B0600000101010101" charset="-127"/>
                  </a:rPr>
                  <a:t>기본 인증 </a:t>
                </a:r>
                <a:r>
                  <a:rPr lang="en-US" altLang="ko-KR" sz="1400" dirty="0">
                    <a:latin typeface="Pretendard Regular" panose="020B0600000101010101" charset="-127"/>
                    <a:ea typeface="Pretendard Regular" panose="020B0600000101010101" charset="-127"/>
                  </a:rPr>
                  <a:t>/ </a:t>
                </a:r>
                <a:r>
                  <a:rPr lang="ko-KR" altLang="en-US" sz="1400" dirty="0">
                    <a:latin typeface="Pretendard Regular" panose="020B0600000101010101" charset="-127"/>
                    <a:ea typeface="Pretendard Regular" panose="020B0600000101010101" charset="-127"/>
                  </a:rPr>
                  <a:t>보안설정 </a:t>
                </a:r>
              </a:p>
            </p:txBody>
          </p:sp>
          <p:sp>
            <p:nvSpPr>
              <p:cNvPr id="254" name="TextBox 253">
                <a:extLst>
                  <a:ext uri="{FF2B5EF4-FFF2-40B4-BE49-F238E27FC236}">
                    <a16:creationId xmlns:a16="http://schemas.microsoft.com/office/drawing/2014/main" id="{E96A96FD-1892-368B-99DB-8A656C008F51}"/>
                  </a:ext>
                </a:extLst>
              </p:cNvPr>
              <p:cNvSpPr txBox="1"/>
              <p:nvPr/>
            </p:nvSpPr>
            <p:spPr>
              <a:xfrm>
                <a:off x="13479780" y="1831370"/>
                <a:ext cx="7531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b="1" dirty="0"/>
                  <a:t>중요도</a:t>
                </a:r>
                <a:endParaRPr lang="en-US" altLang="ko-KR" sz="1400" b="1" dirty="0"/>
              </a:p>
            </p:txBody>
          </p:sp>
          <p:sp>
            <p:nvSpPr>
              <p:cNvPr id="255" name="object 7">
                <a:extLst>
                  <a:ext uri="{FF2B5EF4-FFF2-40B4-BE49-F238E27FC236}">
                    <a16:creationId xmlns:a16="http://schemas.microsoft.com/office/drawing/2014/main" id="{B7F12256-70D1-3E2A-90C8-AC6DD6ADD5AB}"/>
                  </a:ext>
                </a:extLst>
              </p:cNvPr>
              <p:cNvSpPr txBox="1"/>
              <p:nvPr/>
            </p:nvSpPr>
            <p:spPr>
              <a:xfrm>
                <a:off x="13552170" y="2316190"/>
                <a:ext cx="574674" cy="259045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0"/>
                  </a:spcBef>
                </a:pPr>
                <a:r>
                  <a:rPr sz="1600" spc="-320" dirty="0">
                    <a:solidFill>
                      <a:srgbClr val="FABE24"/>
                    </a:solidFill>
                    <a:latin typeface="SimSun"/>
                    <a:cs typeface="SimSun"/>
                  </a:rPr>
                  <a:t>★★★</a:t>
                </a:r>
                <a:endParaRPr sz="1600" dirty="0">
                  <a:latin typeface="SimSun"/>
                  <a:cs typeface="SimSun"/>
                </a:endParaRPr>
              </a:p>
            </p:txBody>
          </p:sp>
          <p:sp>
            <p:nvSpPr>
              <p:cNvPr id="256" name="object 7">
                <a:extLst>
                  <a:ext uri="{FF2B5EF4-FFF2-40B4-BE49-F238E27FC236}">
                    <a16:creationId xmlns:a16="http://schemas.microsoft.com/office/drawing/2014/main" id="{A88B9D37-4FDA-AC20-FAA3-747D3D1682B2}"/>
                  </a:ext>
                </a:extLst>
              </p:cNvPr>
              <p:cNvSpPr txBox="1"/>
              <p:nvPr/>
            </p:nvSpPr>
            <p:spPr>
              <a:xfrm>
                <a:off x="13552170" y="2752278"/>
                <a:ext cx="574674" cy="259045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0"/>
                  </a:spcBef>
                </a:pPr>
                <a:r>
                  <a:rPr sz="1600" spc="-320" dirty="0">
                    <a:solidFill>
                      <a:srgbClr val="FABE24"/>
                    </a:solidFill>
                    <a:latin typeface="SimSun"/>
                    <a:cs typeface="SimSun"/>
                  </a:rPr>
                  <a:t>★★★</a:t>
                </a:r>
                <a:endParaRPr sz="1600" dirty="0">
                  <a:latin typeface="SimSun"/>
                  <a:cs typeface="SimSun"/>
                </a:endParaRPr>
              </a:p>
            </p:txBody>
          </p:sp>
          <p:sp>
            <p:nvSpPr>
              <p:cNvPr id="257" name="object 7">
                <a:extLst>
                  <a:ext uri="{FF2B5EF4-FFF2-40B4-BE49-F238E27FC236}">
                    <a16:creationId xmlns:a16="http://schemas.microsoft.com/office/drawing/2014/main" id="{51473588-07DD-07FD-9625-2306B2CC905F}"/>
                  </a:ext>
                </a:extLst>
              </p:cNvPr>
              <p:cNvSpPr txBox="1"/>
              <p:nvPr/>
            </p:nvSpPr>
            <p:spPr>
              <a:xfrm>
                <a:off x="13552170" y="3188366"/>
                <a:ext cx="574674" cy="259045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0"/>
                  </a:spcBef>
                </a:pPr>
                <a:r>
                  <a:rPr sz="1600" spc="-320" dirty="0">
                    <a:solidFill>
                      <a:srgbClr val="FABE24"/>
                    </a:solidFill>
                    <a:latin typeface="SimSun"/>
                    <a:cs typeface="SimSun"/>
                  </a:rPr>
                  <a:t>★★★</a:t>
                </a:r>
                <a:endParaRPr sz="1600" dirty="0">
                  <a:latin typeface="SimSun"/>
                  <a:cs typeface="SimSun"/>
                </a:endParaRPr>
              </a:p>
            </p:txBody>
          </p:sp>
          <p:sp>
            <p:nvSpPr>
              <p:cNvPr id="258" name="object 7">
                <a:extLst>
                  <a:ext uri="{FF2B5EF4-FFF2-40B4-BE49-F238E27FC236}">
                    <a16:creationId xmlns:a16="http://schemas.microsoft.com/office/drawing/2014/main" id="{353F4A36-EFD8-7B00-BE6C-4571A850F60C}"/>
                  </a:ext>
                </a:extLst>
              </p:cNvPr>
              <p:cNvSpPr txBox="1"/>
              <p:nvPr/>
            </p:nvSpPr>
            <p:spPr>
              <a:xfrm>
                <a:off x="13552170" y="3624454"/>
                <a:ext cx="574674" cy="259045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0"/>
                  </a:spcBef>
                </a:pPr>
                <a:r>
                  <a:rPr sz="1600" spc="-320" dirty="0">
                    <a:solidFill>
                      <a:srgbClr val="FABE24"/>
                    </a:solidFill>
                    <a:latin typeface="SimSun"/>
                    <a:cs typeface="SimSun"/>
                  </a:rPr>
                  <a:t>★★★</a:t>
                </a:r>
                <a:endParaRPr sz="1600" dirty="0">
                  <a:latin typeface="SimSun"/>
                  <a:cs typeface="SimSun"/>
                </a:endParaRPr>
              </a:p>
            </p:txBody>
          </p:sp>
          <p:sp>
            <p:nvSpPr>
              <p:cNvPr id="259" name="object 7">
                <a:extLst>
                  <a:ext uri="{FF2B5EF4-FFF2-40B4-BE49-F238E27FC236}">
                    <a16:creationId xmlns:a16="http://schemas.microsoft.com/office/drawing/2014/main" id="{1757DCA6-22F5-105F-D9FC-F59B79BD9994}"/>
                  </a:ext>
                </a:extLst>
              </p:cNvPr>
              <p:cNvSpPr txBox="1"/>
              <p:nvPr/>
            </p:nvSpPr>
            <p:spPr>
              <a:xfrm>
                <a:off x="13552170" y="4060542"/>
                <a:ext cx="574674" cy="259045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0"/>
                  </a:spcBef>
                </a:pPr>
                <a:r>
                  <a:rPr sz="1600" spc="-320" dirty="0">
                    <a:solidFill>
                      <a:srgbClr val="FABE24"/>
                    </a:solidFill>
                    <a:latin typeface="SimSun"/>
                    <a:cs typeface="SimSun"/>
                  </a:rPr>
                  <a:t>★</a:t>
                </a:r>
                <a:endParaRPr sz="1600" dirty="0">
                  <a:latin typeface="SimSun"/>
                  <a:cs typeface="SimSun"/>
                </a:endParaRPr>
              </a:p>
            </p:txBody>
          </p:sp>
          <p:sp>
            <p:nvSpPr>
              <p:cNvPr id="260" name="object 7">
                <a:extLst>
                  <a:ext uri="{FF2B5EF4-FFF2-40B4-BE49-F238E27FC236}">
                    <a16:creationId xmlns:a16="http://schemas.microsoft.com/office/drawing/2014/main" id="{E7CD326A-1397-7FAB-1B3A-2FAD2007CE17}"/>
                  </a:ext>
                </a:extLst>
              </p:cNvPr>
              <p:cNvSpPr txBox="1"/>
              <p:nvPr/>
            </p:nvSpPr>
            <p:spPr>
              <a:xfrm>
                <a:off x="13552170" y="4496631"/>
                <a:ext cx="574674" cy="259045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0"/>
                  </a:spcBef>
                </a:pPr>
                <a:r>
                  <a:rPr sz="1600" spc="-320" dirty="0">
                    <a:solidFill>
                      <a:srgbClr val="FABE24"/>
                    </a:solidFill>
                    <a:latin typeface="SimSun"/>
                    <a:cs typeface="SimSun"/>
                  </a:rPr>
                  <a:t>★</a:t>
                </a:r>
                <a:endParaRPr sz="1600" dirty="0">
                  <a:latin typeface="SimSun"/>
                  <a:cs typeface="SimSun"/>
                </a:endParaRPr>
              </a:p>
            </p:txBody>
          </p:sp>
          <p:sp>
            <p:nvSpPr>
              <p:cNvPr id="261" name="TextBox 260">
                <a:extLst>
                  <a:ext uri="{FF2B5EF4-FFF2-40B4-BE49-F238E27FC236}">
                    <a16:creationId xmlns:a16="http://schemas.microsoft.com/office/drawing/2014/main" id="{CC36F9E4-B870-4D3B-8754-4A54AD0AF3DF}"/>
                  </a:ext>
                </a:extLst>
              </p:cNvPr>
              <p:cNvSpPr txBox="1"/>
              <p:nvPr/>
            </p:nvSpPr>
            <p:spPr>
              <a:xfrm>
                <a:off x="15278100" y="1831370"/>
                <a:ext cx="58166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b="1" dirty="0"/>
                  <a:t>결과</a:t>
                </a:r>
                <a:endParaRPr lang="en-US" altLang="ko-KR" sz="1400" b="1" dirty="0"/>
              </a:p>
            </p:txBody>
          </p:sp>
          <p:sp>
            <p:nvSpPr>
              <p:cNvPr id="262" name="TextBox 261">
                <a:extLst>
                  <a:ext uri="{FF2B5EF4-FFF2-40B4-BE49-F238E27FC236}">
                    <a16:creationId xmlns:a16="http://schemas.microsoft.com/office/drawing/2014/main" id="{B8A9E911-A155-36DE-FFEE-3E6EAB3BA83A}"/>
                  </a:ext>
                </a:extLst>
              </p:cNvPr>
              <p:cNvSpPr txBox="1"/>
              <p:nvPr/>
            </p:nvSpPr>
            <p:spPr>
              <a:xfrm>
                <a:off x="10439400" y="1048669"/>
                <a:ext cx="21463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135">
                    <a:solidFill>
                      <a:srgbClr val="FFFFFF"/>
                    </a:solidFill>
                    <a:latin typeface="Pretendard Bold" panose="020B0600000101010101" charset="-127"/>
                    <a:ea typeface="Pretendard Bold" panose="020B0600000101010101" charset="-127"/>
                    <a:cs typeface="Arial"/>
                  </a:rPr>
                  <a:t>대시보드</a:t>
                </a:r>
                <a:endParaRPr lang="ko-KR" altLang="en-US" sz="2800" b="1" dirty="0">
                  <a:latin typeface="Pretendard Bold" panose="020B0600000101010101" charset="-127"/>
                  <a:ea typeface="Pretendard Bold" panose="020B0600000101010101" charset="-127"/>
                </a:endParaRPr>
              </a:p>
            </p:txBody>
          </p:sp>
          <p:grpSp>
            <p:nvGrpSpPr>
              <p:cNvPr id="264" name="그룹 263">
                <a:extLst>
                  <a:ext uri="{FF2B5EF4-FFF2-40B4-BE49-F238E27FC236}">
                    <a16:creationId xmlns:a16="http://schemas.microsoft.com/office/drawing/2014/main" id="{C3F8511D-519A-C31E-CE02-116E0BDB74E0}"/>
                  </a:ext>
                </a:extLst>
              </p:cNvPr>
              <p:cNvGrpSpPr/>
              <p:nvPr/>
            </p:nvGrpSpPr>
            <p:grpSpPr>
              <a:xfrm>
                <a:off x="15372032" y="2329648"/>
                <a:ext cx="863347" cy="338554"/>
                <a:chOff x="6647132" y="2305899"/>
                <a:chExt cx="863347" cy="338554"/>
              </a:xfrm>
            </p:grpSpPr>
            <p:sp>
              <p:nvSpPr>
                <p:cNvPr id="280" name="TextBox 279">
                  <a:extLst>
                    <a:ext uri="{FF2B5EF4-FFF2-40B4-BE49-F238E27FC236}">
                      <a16:creationId xmlns:a16="http://schemas.microsoft.com/office/drawing/2014/main" id="{1D5693AC-73CE-EFDA-97D8-1111CCEBA1EE}"/>
                    </a:ext>
                  </a:extLst>
                </p:cNvPr>
                <p:cNvSpPr txBox="1"/>
                <p:nvPr/>
              </p:nvSpPr>
              <p:spPr>
                <a:xfrm>
                  <a:off x="6937962" y="2305899"/>
                  <a:ext cx="572517" cy="3385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ko-KR" altLang="en-US" sz="1600" b="1" dirty="0">
                      <a:solidFill>
                        <a:srgbClr val="0FB981"/>
                      </a:solidFill>
                      <a:latin typeface="Pretendard Regular" panose="020B0600000101010101" charset="-127"/>
                      <a:ea typeface="Pretendard Regular" panose="020B0600000101010101" charset="-127"/>
                      <a:cs typeface="Malgun Gothic"/>
                    </a:rPr>
                    <a:t>완료</a:t>
                  </a:r>
                  <a:r>
                    <a:rPr lang="ko-KR" altLang="en-US" sz="1600" b="1" spc="-395" dirty="0">
                      <a:solidFill>
                        <a:srgbClr val="0FB981"/>
                      </a:solidFill>
                      <a:latin typeface="Pretendard Regular" panose="020B0600000101010101" charset="-127"/>
                      <a:ea typeface="Pretendard Regular" panose="020B0600000101010101" charset="-127"/>
                      <a:cs typeface="Malgun Gothic"/>
                    </a:rPr>
                    <a:t>  </a:t>
                  </a:r>
                  <a:endParaRPr lang="ko-KR" altLang="en-US" sz="1600" dirty="0">
                    <a:latin typeface="Pretendard Regular" panose="020B0600000101010101" charset="-127"/>
                    <a:ea typeface="Pretendard Regular" panose="020B0600000101010101" charset="-127"/>
                  </a:endParaRPr>
                </a:p>
              </p:txBody>
            </p:sp>
            <p:pic>
              <p:nvPicPr>
                <p:cNvPr id="281" name="Picture 23">
                  <a:extLst>
                    <a:ext uri="{FF2B5EF4-FFF2-40B4-BE49-F238E27FC236}">
                      <a16:creationId xmlns:a16="http://schemas.microsoft.com/office/drawing/2014/main" id="{0D8D9895-9A66-CBD1-3743-AA65C530429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6647132" y="2317318"/>
                  <a:ext cx="315716" cy="315716"/>
                </a:xfrm>
                <a:prstGeom prst="rect">
                  <a:avLst/>
                </a:prstGeom>
              </p:spPr>
            </p:pic>
          </p:grpSp>
          <p:grpSp>
            <p:nvGrpSpPr>
              <p:cNvPr id="266" name="그룹 265">
                <a:extLst>
                  <a:ext uri="{FF2B5EF4-FFF2-40B4-BE49-F238E27FC236}">
                    <a16:creationId xmlns:a16="http://schemas.microsoft.com/office/drawing/2014/main" id="{EA5F708C-22CD-9092-7FF3-D9BD9BD1139B}"/>
                  </a:ext>
                </a:extLst>
              </p:cNvPr>
              <p:cNvGrpSpPr/>
              <p:nvPr/>
            </p:nvGrpSpPr>
            <p:grpSpPr>
              <a:xfrm>
                <a:off x="15372032" y="4462025"/>
                <a:ext cx="852551" cy="338554"/>
                <a:chOff x="6657927" y="2661579"/>
                <a:chExt cx="852551" cy="338554"/>
              </a:xfrm>
            </p:grpSpPr>
            <p:sp>
              <p:nvSpPr>
                <p:cNvPr id="276" name="TextBox 275">
                  <a:extLst>
                    <a:ext uri="{FF2B5EF4-FFF2-40B4-BE49-F238E27FC236}">
                      <a16:creationId xmlns:a16="http://schemas.microsoft.com/office/drawing/2014/main" id="{FA88EAE8-4E42-8C92-C2AC-7C8884C5C696}"/>
                    </a:ext>
                  </a:extLst>
                </p:cNvPr>
                <p:cNvSpPr txBox="1"/>
                <p:nvPr/>
              </p:nvSpPr>
              <p:spPr>
                <a:xfrm>
                  <a:off x="6937961" y="2661579"/>
                  <a:ext cx="572517" cy="3385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ko-KR" altLang="en-US" sz="1600" b="1" dirty="0">
                      <a:solidFill>
                        <a:srgbClr val="FF0000"/>
                      </a:solidFill>
                      <a:latin typeface="Pretendard Regular" panose="020B0600000101010101" charset="-127"/>
                      <a:ea typeface="Pretendard Regular" panose="020B0600000101010101" charset="-127"/>
                    </a:rPr>
                    <a:t>실패</a:t>
                  </a:r>
                  <a:endParaRPr lang="ko-KR" altLang="en-US" sz="1600" dirty="0">
                    <a:solidFill>
                      <a:srgbClr val="FF0000"/>
                    </a:solidFill>
                    <a:latin typeface="Pretendard Regular" panose="020B0600000101010101" charset="-127"/>
                    <a:ea typeface="Pretendard Regular" panose="020B0600000101010101" charset="-127"/>
                  </a:endParaRPr>
                </a:p>
              </p:txBody>
            </p:sp>
            <p:pic>
              <p:nvPicPr>
                <p:cNvPr id="277" name="Picture 24">
                  <a:extLst>
                    <a:ext uri="{FF2B5EF4-FFF2-40B4-BE49-F238E27FC236}">
                      <a16:creationId xmlns:a16="http://schemas.microsoft.com/office/drawing/2014/main" id="{19594FF4-393C-2B95-B1AD-FB515643DB5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6657927" y="2683646"/>
                  <a:ext cx="287910" cy="287910"/>
                </a:xfrm>
                <a:prstGeom prst="rect">
                  <a:avLst/>
                </a:prstGeom>
              </p:spPr>
            </p:pic>
          </p:grpSp>
          <p:grpSp>
            <p:nvGrpSpPr>
              <p:cNvPr id="267" name="그룹 266">
                <a:extLst>
                  <a:ext uri="{FF2B5EF4-FFF2-40B4-BE49-F238E27FC236}">
                    <a16:creationId xmlns:a16="http://schemas.microsoft.com/office/drawing/2014/main" id="{4C61E032-E254-5B45-F579-1E5D2CB1000C}"/>
                  </a:ext>
                </a:extLst>
              </p:cNvPr>
              <p:cNvGrpSpPr/>
              <p:nvPr/>
            </p:nvGrpSpPr>
            <p:grpSpPr>
              <a:xfrm>
                <a:off x="15372032" y="2756123"/>
                <a:ext cx="863347" cy="338554"/>
                <a:chOff x="6647132" y="2305899"/>
                <a:chExt cx="863347" cy="338554"/>
              </a:xfrm>
            </p:grpSpPr>
            <p:sp>
              <p:nvSpPr>
                <p:cNvPr id="274" name="TextBox 273">
                  <a:extLst>
                    <a:ext uri="{FF2B5EF4-FFF2-40B4-BE49-F238E27FC236}">
                      <a16:creationId xmlns:a16="http://schemas.microsoft.com/office/drawing/2014/main" id="{5D5E6489-9B2D-5F42-5382-B8B0BE2B13EE}"/>
                    </a:ext>
                  </a:extLst>
                </p:cNvPr>
                <p:cNvSpPr txBox="1"/>
                <p:nvPr/>
              </p:nvSpPr>
              <p:spPr>
                <a:xfrm>
                  <a:off x="6937962" y="2305899"/>
                  <a:ext cx="572517" cy="3385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ko-KR" altLang="en-US" sz="1600" b="1" dirty="0">
                      <a:solidFill>
                        <a:srgbClr val="0FB981"/>
                      </a:solidFill>
                      <a:latin typeface="Pretendard Regular" panose="020B0600000101010101" charset="-127"/>
                      <a:ea typeface="Pretendard Regular" panose="020B0600000101010101" charset="-127"/>
                      <a:cs typeface="Malgun Gothic"/>
                    </a:rPr>
                    <a:t>완료</a:t>
                  </a:r>
                  <a:r>
                    <a:rPr lang="ko-KR" altLang="en-US" sz="1600" b="1" spc="-395" dirty="0">
                      <a:solidFill>
                        <a:srgbClr val="0FB981"/>
                      </a:solidFill>
                      <a:latin typeface="Pretendard Regular" panose="020B0600000101010101" charset="-127"/>
                      <a:ea typeface="Pretendard Regular" panose="020B0600000101010101" charset="-127"/>
                      <a:cs typeface="Malgun Gothic"/>
                    </a:rPr>
                    <a:t>  </a:t>
                  </a:r>
                  <a:endParaRPr lang="ko-KR" altLang="en-US" sz="1600" dirty="0">
                    <a:latin typeface="Pretendard Regular" panose="020B0600000101010101" charset="-127"/>
                    <a:ea typeface="Pretendard Regular" panose="020B0600000101010101" charset="-127"/>
                  </a:endParaRPr>
                </a:p>
              </p:txBody>
            </p:sp>
            <p:pic>
              <p:nvPicPr>
                <p:cNvPr id="275" name="Picture 23">
                  <a:extLst>
                    <a:ext uri="{FF2B5EF4-FFF2-40B4-BE49-F238E27FC236}">
                      <a16:creationId xmlns:a16="http://schemas.microsoft.com/office/drawing/2014/main" id="{90388BAD-65AC-7073-9F0D-D0BC00FD7BC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6647132" y="2317318"/>
                  <a:ext cx="315716" cy="315716"/>
                </a:xfrm>
                <a:prstGeom prst="rect">
                  <a:avLst/>
                </a:prstGeom>
              </p:spPr>
            </p:pic>
          </p:grpSp>
          <p:grpSp>
            <p:nvGrpSpPr>
              <p:cNvPr id="268" name="그룹 267">
                <a:extLst>
                  <a:ext uri="{FF2B5EF4-FFF2-40B4-BE49-F238E27FC236}">
                    <a16:creationId xmlns:a16="http://schemas.microsoft.com/office/drawing/2014/main" id="{97DF5896-BCEE-F2CA-A923-C0D86CB8BFC4}"/>
                  </a:ext>
                </a:extLst>
              </p:cNvPr>
              <p:cNvGrpSpPr/>
              <p:nvPr/>
            </p:nvGrpSpPr>
            <p:grpSpPr>
              <a:xfrm>
                <a:off x="15372032" y="3182598"/>
                <a:ext cx="863347" cy="338554"/>
                <a:chOff x="6647132" y="2305899"/>
                <a:chExt cx="863347" cy="338554"/>
              </a:xfrm>
            </p:grpSpPr>
            <p:sp>
              <p:nvSpPr>
                <p:cNvPr id="272" name="TextBox 271">
                  <a:extLst>
                    <a:ext uri="{FF2B5EF4-FFF2-40B4-BE49-F238E27FC236}">
                      <a16:creationId xmlns:a16="http://schemas.microsoft.com/office/drawing/2014/main" id="{AA4A9878-2710-CBB7-9CF7-0900B6F7C077}"/>
                    </a:ext>
                  </a:extLst>
                </p:cNvPr>
                <p:cNvSpPr txBox="1"/>
                <p:nvPr/>
              </p:nvSpPr>
              <p:spPr>
                <a:xfrm>
                  <a:off x="6937962" y="2305899"/>
                  <a:ext cx="572517" cy="3385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ko-KR" altLang="en-US" sz="1600" b="1" dirty="0">
                      <a:solidFill>
                        <a:srgbClr val="0FB981"/>
                      </a:solidFill>
                      <a:latin typeface="Pretendard Regular" panose="020B0600000101010101" charset="-127"/>
                      <a:ea typeface="Pretendard Regular" panose="020B0600000101010101" charset="-127"/>
                      <a:cs typeface="Malgun Gothic"/>
                    </a:rPr>
                    <a:t>완료</a:t>
                  </a:r>
                  <a:r>
                    <a:rPr lang="ko-KR" altLang="en-US" sz="1600" b="1" spc="-395" dirty="0">
                      <a:solidFill>
                        <a:srgbClr val="0FB981"/>
                      </a:solidFill>
                      <a:latin typeface="Pretendard Regular" panose="020B0600000101010101" charset="-127"/>
                      <a:ea typeface="Pretendard Regular" panose="020B0600000101010101" charset="-127"/>
                      <a:cs typeface="Malgun Gothic"/>
                    </a:rPr>
                    <a:t>  </a:t>
                  </a:r>
                  <a:endParaRPr lang="ko-KR" altLang="en-US" sz="1600" dirty="0">
                    <a:latin typeface="Pretendard Regular" panose="020B0600000101010101" charset="-127"/>
                    <a:ea typeface="Pretendard Regular" panose="020B0600000101010101" charset="-127"/>
                  </a:endParaRPr>
                </a:p>
              </p:txBody>
            </p:sp>
            <p:pic>
              <p:nvPicPr>
                <p:cNvPr id="273" name="Picture 23">
                  <a:extLst>
                    <a:ext uri="{FF2B5EF4-FFF2-40B4-BE49-F238E27FC236}">
                      <a16:creationId xmlns:a16="http://schemas.microsoft.com/office/drawing/2014/main" id="{694EAD23-5E33-C038-A8F9-C82707F072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6647132" y="2317318"/>
                  <a:ext cx="315716" cy="315716"/>
                </a:xfrm>
                <a:prstGeom prst="rect">
                  <a:avLst/>
                </a:prstGeom>
              </p:spPr>
            </p:pic>
          </p:grpSp>
          <p:grpSp>
            <p:nvGrpSpPr>
              <p:cNvPr id="269" name="그룹 268">
                <a:extLst>
                  <a:ext uri="{FF2B5EF4-FFF2-40B4-BE49-F238E27FC236}">
                    <a16:creationId xmlns:a16="http://schemas.microsoft.com/office/drawing/2014/main" id="{CD65AC25-504C-3311-87A8-F0B00CC28C0F}"/>
                  </a:ext>
                </a:extLst>
              </p:cNvPr>
              <p:cNvGrpSpPr/>
              <p:nvPr/>
            </p:nvGrpSpPr>
            <p:grpSpPr>
              <a:xfrm>
                <a:off x="15372032" y="3609073"/>
                <a:ext cx="863347" cy="338554"/>
                <a:chOff x="6647132" y="2305899"/>
                <a:chExt cx="863347" cy="338554"/>
              </a:xfrm>
            </p:grpSpPr>
            <p:sp>
              <p:nvSpPr>
                <p:cNvPr id="270" name="TextBox 269">
                  <a:extLst>
                    <a:ext uri="{FF2B5EF4-FFF2-40B4-BE49-F238E27FC236}">
                      <a16:creationId xmlns:a16="http://schemas.microsoft.com/office/drawing/2014/main" id="{562201DA-8E4C-891C-5216-4E8EB5E4D3AB}"/>
                    </a:ext>
                  </a:extLst>
                </p:cNvPr>
                <p:cNvSpPr txBox="1"/>
                <p:nvPr/>
              </p:nvSpPr>
              <p:spPr>
                <a:xfrm>
                  <a:off x="6937962" y="2305899"/>
                  <a:ext cx="572517" cy="3385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ko-KR" altLang="en-US" sz="1600" b="1" dirty="0">
                      <a:solidFill>
                        <a:srgbClr val="0FB981"/>
                      </a:solidFill>
                      <a:latin typeface="Pretendard Regular" panose="020B0600000101010101" charset="-127"/>
                      <a:ea typeface="Pretendard Regular" panose="020B0600000101010101" charset="-127"/>
                      <a:cs typeface="Malgun Gothic"/>
                    </a:rPr>
                    <a:t>완료</a:t>
                  </a:r>
                  <a:r>
                    <a:rPr lang="ko-KR" altLang="en-US" sz="1600" b="1" spc="-395" dirty="0">
                      <a:solidFill>
                        <a:srgbClr val="0FB981"/>
                      </a:solidFill>
                      <a:latin typeface="Pretendard Regular" panose="020B0600000101010101" charset="-127"/>
                      <a:ea typeface="Pretendard Regular" panose="020B0600000101010101" charset="-127"/>
                      <a:cs typeface="Malgun Gothic"/>
                    </a:rPr>
                    <a:t>  </a:t>
                  </a:r>
                  <a:endParaRPr lang="ko-KR" altLang="en-US" sz="1600" dirty="0">
                    <a:latin typeface="Pretendard Regular" panose="020B0600000101010101" charset="-127"/>
                    <a:ea typeface="Pretendard Regular" panose="020B0600000101010101" charset="-127"/>
                  </a:endParaRPr>
                </a:p>
              </p:txBody>
            </p:sp>
            <p:pic>
              <p:nvPicPr>
                <p:cNvPr id="271" name="Picture 23">
                  <a:extLst>
                    <a:ext uri="{FF2B5EF4-FFF2-40B4-BE49-F238E27FC236}">
                      <a16:creationId xmlns:a16="http://schemas.microsoft.com/office/drawing/2014/main" id="{9794873E-A063-B7EE-37D4-7B0B842DD5D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6647132" y="2317318"/>
                  <a:ext cx="315716" cy="315716"/>
                </a:xfrm>
                <a:prstGeom prst="rect">
                  <a:avLst/>
                </a:prstGeom>
              </p:spPr>
            </p:pic>
          </p:grpSp>
        </p:grpSp>
        <p:pic>
          <p:nvPicPr>
            <p:cNvPr id="284" name="Picture 18">
              <a:extLst>
                <a:ext uri="{FF2B5EF4-FFF2-40B4-BE49-F238E27FC236}">
                  <a16:creationId xmlns:a16="http://schemas.microsoft.com/office/drawing/2014/main" id="{89C7A1A0-E574-776E-8DFA-B4B32C261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9770364" y="956564"/>
              <a:ext cx="728472" cy="728472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99FA168-6D02-68EA-25EB-2B662D1CCBA2}"/>
                </a:ext>
              </a:extLst>
            </p:cNvPr>
            <p:cNvSpPr txBox="1"/>
            <p:nvPr/>
          </p:nvSpPr>
          <p:spPr>
            <a:xfrm>
              <a:off x="15647670" y="4021918"/>
              <a:ext cx="107383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600" b="1" dirty="0">
                  <a:solidFill>
                    <a:srgbClr val="FFC000"/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부분 완료</a:t>
              </a:r>
              <a:endParaRPr lang="ko-KR" altLang="en-US" sz="1600" dirty="0">
                <a:solidFill>
                  <a:srgbClr val="FFC000"/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</p:txBody>
        </p:sp>
        <p:pic>
          <p:nvPicPr>
            <p:cNvPr id="21" name="Picture 25">
              <a:extLst>
                <a:ext uri="{FF2B5EF4-FFF2-40B4-BE49-F238E27FC236}">
                  <a16:creationId xmlns:a16="http://schemas.microsoft.com/office/drawing/2014/main" id="{FD8FC9EB-AF97-BC2D-31F9-96D10FBD84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15380384" y="4054636"/>
              <a:ext cx="295220" cy="260241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A1E12F28-FABA-2FF7-3231-D139FBF24782}"/>
              </a:ext>
            </a:extLst>
          </p:cNvPr>
          <p:cNvGrpSpPr/>
          <p:nvPr/>
        </p:nvGrpSpPr>
        <p:grpSpPr>
          <a:xfrm>
            <a:off x="9601200" y="5600700"/>
            <a:ext cx="7886700" cy="4411345"/>
            <a:chOff x="9601200" y="5600700"/>
            <a:chExt cx="7886700" cy="4411345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49B5CD4D-C3E2-BDAF-2ED9-3FC61F489A55}"/>
                </a:ext>
              </a:extLst>
            </p:cNvPr>
            <p:cNvGrpSpPr/>
            <p:nvPr/>
          </p:nvGrpSpPr>
          <p:grpSpPr>
            <a:xfrm>
              <a:off x="9601200" y="5600700"/>
              <a:ext cx="7886700" cy="4411345"/>
              <a:chOff x="9601200" y="5600700"/>
              <a:chExt cx="7886700" cy="4411345"/>
            </a:xfrm>
          </p:grpSpPr>
          <p:pic>
            <p:nvPicPr>
              <p:cNvPr id="12" name="Picture 12">
                <a:extLst>
                  <a:ext uri="{FF2B5EF4-FFF2-40B4-BE49-F238E27FC236}">
                    <a16:creationId xmlns:a16="http://schemas.microsoft.com/office/drawing/2014/main" id="{8823F875-10DA-DA21-1D43-10A7D2F745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918700" y="8204200"/>
                <a:ext cx="431800" cy="292100"/>
              </a:xfrm>
              <a:prstGeom prst="rect">
                <a:avLst/>
              </a:prstGeom>
            </p:spPr>
          </p:pic>
          <p:pic>
            <p:nvPicPr>
              <p:cNvPr id="13" name="Picture 13">
                <a:extLst>
                  <a:ext uri="{FF2B5EF4-FFF2-40B4-BE49-F238E27FC236}">
                    <a16:creationId xmlns:a16="http://schemas.microsoft.com/office/drawing/2014/main" id="{97152598-5CBC-0E69-D241-E2A49B7FD2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944100" y="9398000"/>
                <a:ext cx="330200" cy="330200"/>
              </a:xfrm>
              <a:prstGeom prst="rect">
                <a:avLst/>
              </a:prstGeom>
            </p:spPr>
          </p:pic>
          <p:pic>
            <p:nvPicPr>
              <p:cNvPr id="287" name="Picture 14">
                <a:extLst>
                  <a:ext uri="{FF2B5EF4-FFF2-40B4-BE49-F238E27FC236}">
                    <a16:creationId xmlns:a16="http://schemas.microsoft.com/office/drawing/2014/main" id="{B5629CBC-A273-DBD7-3BD5-E040D01D28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601200" y="5960745"/>
                <a:ext cx="673100" cy="673100"/>
              </a:xfrm>
              <a:prstGeom prst="rect">
                <a:avLst/>
              </a:prstGeom>
            </p:spPr>
          </p:pic>
          <p:grpSp>
            <p:nvGrpSpPr>
              <p:cNvPr id="288" name="그룹 287">
                <a:extLst>
                  <a:ext uri="{FF2B5EF4-FFF2-40B4-BE49-F238E27FC236}">
                    <a16:creationId xmlns:a16="http://schemas.microsoft.com/office/drawing/2014/main" id="{5B17FA7B-05E1-795A-DEA6-05C306B7311F}"/>
                  </a:ext>
                </a:extLst>
              </p:cNvPr>
              <p:cNvGrpSpPr/>
              <p:nvPr/>
            </p:nvGrpSpPr>
            <p:grpSpPr>
              <a:xfrm>
                <a:off x="9601200" y="5600700"/>
                <a:ext cx="7886700" cy="4411345"/>
                <a:chOff x="838200" y="897255"/>
                <a:chExt cx="7886700" cy="4411345"/>
              </a:xfrm>
            </p:grpSpPr>
            <p:sp>
              <p:nvSpPr>
                <p:cNvPr id="325" name="사각형: 둥근 위쪽 모서리 324">
                  <a:extLst>
                    <a:ext uri="{FF2B5EF4-FFF2-40B4-BE49-F238E27FC236}">
                      <a16:creationId xmlns:a16="http://schemas.microsoft.com/office/drawing/2014/main" id="{C94778B0-4930-891D-E309-29FFB048E392}"/>
                    </a:ext>
                  </a:extLst>
                </p:cNvPr>
                <p:cNvSpPr/>
                <p:nvPr/>
              </p:nvSpPr>
              <p:spPr>
                <a:xfrm>
                  <a:off x="838200" y="897255"/>
                  <a:ext cx="7886700" cy="745490"/>
                </a:xfrm>
                <a:prstGeom prst="round2SameRect">
                  <a:avLst/>
                </a:prstGeom>
                <a:solidFill>
                  <a:srgbClr val="7030A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6" name="사각형: 둥근 위쪽 모서리 325">
                  <a:extLst>
                    <a:ext uri="{FF2B5EF4-FFF2-40B4-BE49-F238E27FC236}">
                      <a16:creationId xmlns:a16="http://schemas.microsoft.com/office/drawing/2014/main" id="{2C5C9704-EF6D-52AD-5904-DBF26C13B3C4}"/>
                    </a:ext>
                  </a:extLst>
                </p:cNvPr>
                <p:cNvSpPr/>
                <p:nvPr/>
              </p:nvSpPr>
              <p:spPr>
                <a:xfrm rot="10800000">
                  <a:off x="838200" y="1642745"/>
                  <a:ext cx="7886700" cy="3665855"/>
                </a:xfrm>
                <a:prstGeom prst="round2SameRect">
                  <a:avLst/>
                </a:prstGeom>
                <a:noFill/>
                <a:ln w="190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89" name="직사각형 288">
                <a:extLst>
                  <a:ext uri="{FF2B5EF4-FFF2-40B4-BE49-F238E27FC236}">
                    <a16:creationId xmlns:a16="http://schemas.microsoft.com/office/drawing/2014/main" id="{7EB32017-5770-17CB-4685-B4BE51D334FA}"/>
                  </a:ext>
                </a:extLst>
              </p:cNvPr>
              <p:cNvSpPr/>
              <p:nvPr/>
            </p:nvSpPr>
            <p:spPr>
              <a:xfrm>
                <a:off x="9918699" y="6440170"/>
                <a:ext cx="7251700" cy="4349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0" name="직사각형 289">
                <a:extLst>
                  <a:ext uri="{FF2B5EF4-FFF2-40B4-BE49-F238E27FC236}">
                    <a16:creationId xmlns:a16="http://schemas.microsoft.com/office/drawing/2014/main" id="{030D1062-6BAD-C785-50C6-97FE159A0890}"/>
                  </a:ext>
                </a:extLst>
              </p:cNvPr>
              <p:cNvSpPr/>
              <p:nvPr/>
            </p:nvSpPr>
            <p:spPr>
              <a:xfrm>
                <a:off x="9918699" y="6875145"/>
                <a:ext cx="7251700" cy="2786381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1" name="TextBox 290">
                <a:extLst>
                  <a:ext uri="{FF2B5EF4-FFF2-40B4-BE49-F238E27FC236}">
                    <a16:creationId xmlns:a16="http://schemas.microsoft.com/office/drawing/2014/main" id="{8130C1D2-9BC6-B828-7CA1-3C48FE75D98C}"/>
                  </a:ext>
                </a:extLst>
              </p:cNvPr>
              <p:cNvSpPr txBox="1"/>
              <p:nvPr/>
            </p:nvSpPr>
            <p:spPr>
              <a:xfrm>
                <a:off x="10063480" y="6516568"/>
                <a:ext cx="9906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b="1" dirty="0"/>
                  <a:t>기술 과제</a:t>
                </a:r>
              </a:p>
            </p:txBody>
          </p:sp>
          <p:sp>
            <p:nvSpPr>
              <p:cNvPr id="292" name="TextBox 291">
                <a:extLst>
                  <a:ext uri="{FF2B5EF4-FFF2-40B4-BE49-F238E27FC236}">
                    <a16:creationId xmlns:a16="http://schemas.microsoft.com/office/drawing/2014/main" id="{02325E2A-9E93-0A20-F7A0-C1FD5E4E7A73}"/>
                  </a:ext>
                </a:extLst>
              </p:cNvPr>
              <p:cNvSpPr txBox="1"/>
              <p:nvPr/>
            </p:nvSpPr>
            <p:spPr>
              <a:xfrm>
                <a:off x="10063480" y="7027545"/>
                <a:ext cx="220472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spc="-85" dirty="0">
                    <a:latin typeface="Pretendard Regular" panose="020B0600000101010101" charset="-127"/>
                    <a:ea typeface="Pretendard Regular" panose="020B0600000101010101" charset="-127"/>
                    <a:cs typeface="Microsoft Sans Serif"/>
                  </a:rPr>
                  <a:t>RDS </a:t>
                </a:r>
                <a:r>
                  <a:rPr lang="ko-KR" altLang="en-US" sz="1400" spc="-85" dirty="0">
                    <a:latin typeface="Pretendard Regular" panose="020B0600000101010101" charset="-127"/>
                    <a:ea typeface="Pretendard Regular" panose="020B0600000101010101" charset="-127"/>
                    <a:cs typeface="Microsoft Sans Serif"/>
                  </a:rPr>
                  <a:t>기반 데이터 베이스 구축</a:t>
                </a:r>
                <a:endParaRPr lang="ko-KR" altLang="en-US" sz="1400" dirty="0">
                  <a:latin typeface="Pretendard Regular" panose="020B0600000101010101" charset="-127"/>
                  <a:ea typeface="Pretendard Regular" panose="020B0600000101010101" charset="-127"/>
                  <a:cs typeface="Dotum"/>
                </a:endParaRPr>
              </a:p>
            </p:txBody>
          </p:sp>
          <p:sp>
            <p:nvSpPr>
              <p:cNvPr id="293" name="TextBox 292">
                <a:extLst>
                  <a:ext uri="{FF2B5EF4-FFF2-40B4-BE49-F238E27FC236}">
                    <a16:creationId xmlns:a16="http://schemas.microsoft.com/office/drawing/2014/main" id="{112BBE17-FF25-10B0-28E4-8637B6E8DF54}"/>
                  </a:ext>
                </a:extLst>
              </p:cNvPr>
              <p:cNvSpPr txBox="1"/>
              <p:nvPr/>
            </p:nvSpPr>
            <p:spPr>
              <a:xfrm>
                <a:off x="10063480" y="7456614"/>
                <a:ext cx="34544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>
                    <a:latin typeface="Pretendard Regular" panose="020B0600000101010101" charset="-127"/>
                    <a:ea typeface="Pretendard Regular" panose="020B0600000101010101" charset="-127"/>
                    <a:cs typeface="Dotum"/>
                  </a:rPr>
                  <a:t>EC2 </a:t>
                </a:r>
                <a:r>
                  <a:rPr lang="ko-KR" altLang="en-US" sz="1400" dirty="0">
                    <a:latin typeface="Pretendard Regular" panose="020B0600000101010101" charset="-127"/>
                    <a:ea typeface="Pretendard Regular" panose="020B0600000101010101" charset="-127"/>
                    <a:cs typeface="Dotum"/>
                  </a:rPr>
                  <a:t>서버 구성 및 </a:t>
                </a:r>
                <a:r>
                  <a:rPr lang="en-US" altLang="ko-KR" sz="1400" dirty="0" err="1">
                    <a:latin typeface="Pretendard Regular" panose="020B0600000101010101" charset="-127"/>
                    <a:ea typeface="Pretendard Regular" panose="020B0600000101010101" charset="-127"/>
                    <a:cs typeface="Dotum"/>
                  </a:rPr>
                  <a:t>FastAPI</a:t>
                </a:r>
                <a:r>
                  <a:rPr lang="en-US" altLang="ko-KR" sz="1400" dirty="0">
                    <a:latin typeface="Pretendard Regular" panose="020B0600000101010101" charset="-127"/>
                    <a:ea typeface="Pretendard Regular" panose="020B0600000101010101" charset="-127"/>
                    <a:cs typeface="Dotum"/>
                  </a:rPr>
                  <a:t> </a:t>
                </a:r>
                <a:r>
                  <a:rPr lang="ko-KR" altLang="en-US" sz="1400" dirty="0">
                    <a:latin typeface="Pretendard Regular" panose="020B0600000101010101" charset="-127"/>
                    <a:ea typeface="Pretendard Regular" panose="020B0600000101010101" charset="-127"/>
                    <a:cs typeface="Dotum"/>
                  </a:rPr>
                  <a:t>배포</a:t>
                </a:r>
              </a:p>
            </p:txBody>
          </p:sp>
          <p:sp>
            <p:nvSpPr>
              <p:cNvPr id="294" name="TextBox 293">
                <a:extLst>
                  <a:ext uri="{FF2B5EF4-FFF2-40B4-BE49-F238E27FC236}">
                    <a16:creationId xmlns:a16="http://schemas.microsoft.com/office/drawing/2014/main" id="{E4BA5F4E-7C3E-6C2D-C397-5BA0948FD3FF}"/>
                  </a:ext>
                </a:extLst>
              </p:cNvPr>
              <p:cNvSpPr txBox="1"/>
              <p:nvPr/>
            </p:nvSpPr>
            <p:spPr>
              <a:xfrm>
                <a:off x="10063480" y="7885683"/>
                <a:ext cx="34544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 err="1">
                    <a:latin typeface="Pretendard Regular" panose="020B0600000101010101" charset="-127"/>
                    <a:ea typeface="Pretendard Regular" panose="020B0600000101010101" charset="-127"/>
                  </a:rPr>
                  <a:t>FastAPI</a:t>
                </a:r>
                <a:r>
                  <a:rPr lang="en-US" altLang="ko-KR" sz="1400" dirty="0">
                    <a:latin typeface="Pretendard Regular" panose="020B0600000101010101" charset="-127"/>
                    <a:ea typeface="Pretendard Regular" panose="020B0600000101010101" charset="-127"/>
                  </a:rPr>
                  <a:t> – RDS </a:t>
                </a:r>
                <a:r>
                  <a:rPr lang="ko-KR" altLang="en-US" sz="1400" dirty="0">
                    <a:latin typeface="Pretendard Regular" panose="020B0600000101010101" charset="-127"/>
                    <a:ea typeface="Pretendard Regular" panose="020B0600000101010101" charset="-127"/>
                  </a:rPr>
                  <a:t>연동</a:t>
                </a:r>
              </a:p>
            </p:txBody>
          </p:sp>
          <p:sp>
            <p:nvSpPr>
              <p:cNvPr id="295" name="TextBox 294">
                <a:extLst>
                  <a:ext uri="{FF2B5EF4-FFF2-40B4-BE49-F238E27FC236}">
                    <a16:creationId xmlns:a16="http://schemas.microsoft.com/office/drawing/2014/main" id="{AF3DC835-1B46-D35C-20CE-A033E6EBA9CE}"/>
                  </a:ext>
                </a:extLst>
              </p:cNvPr>
              <p:cNvSpPr txBox="1"/>
              <p:nvPr/>
            </p:nvSpPr>
            <p:spPr>
              <a:xfrm>
                <a:off x="10063480" y="8314752"/>
                <a:ext cx="34544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b="0" i="0" dirty="0">
                    <a:solidFill>
                      <a:srgbClr val="1D1C1D"/>
                    </a:solidFill>
                    <a:effectLst/>
                    <a:latin typeface="Pretendard Regular" panose="020B0600000101010101" charset="-127"/>
                    <a:ea typeface="Pretendard Regular" panose="020B0600000101010101" charset="-127"/>
                  </a:rPr>
                  <a:t>RESTful API </a:t>
                </a:r>
                <a:r>
                  <a:rPr lang="ko-KR" altLang="en-US" sz="1400" b="0" i="0" dirty="0">
                    <a:solidFill>
                      <a:srgbClr val="1D1C1D"/>
                    </a:solidFill>
                    <a:effectLst/>
                    <a:latin typeface="Pretendard Regular" panose="020B0600000101010101" charset="-127"/>
                    <a:ea typeface="Pretendard Regular" panose="020B0600000101010101" charset="-127"/>
                  </a:rPr>
                  <a:t>제작 및 </a:t>
                </a:r>
                <a:r>
                  <a:rPr lang="en-US" altLang="ko-KR" sz="1400" b="0" i="0" dirty="0">
                    <a:solidFill>
                      <a:srgbClr val="1D1C1D"/>
                    </a:solidFill>
                    <a:effectLst/>
                    <a:latin typeface="Pretendard Regular" panose="020B0600000101010101" charset="-127"/>
                    <a:ea typeface="Pretendard Regular" panose="020B0600000101010101" charset="-127"/>
                  </a:rPr>
                  <a:t>Swagger </a:t>
                </a:r>
                <a:r>
                  <a:rPr lang="ko-KR" altLang="en-US" sz="1400" b="0" i="0" dirty="0">
                    <a:solidFill>
                      <a:srgbClr val="1D1C1D"/>
                    </a:solidFill>
                    <a:effectLst/>
                    <a:latin typeface="Pretendard Regular" panose="020B0600000101010101" charset="-127"/>
                    <a:ea typeface="Pretendard Regular" panose="020B0600000101010101" charset="-127"/>
                  </a:rPr>
                  <a:t>문서화</a:t>
                </a:r>
                <a:endParaRPr lang="ko-KR" altLang="en-US" sz="1400" dirty="0">
                  <a:latin typeface="Pretendard Regular" panose="020B0600000101010101" charset="-127"/>
                  <a:ea typeface="Pretendard Regular" panose="020B0600000101010101" charset="-127"/>
                </a:endParaRPr>
              </a:p>
            </p:txBody>
          </p:sp>
          <p:sp>
            <p:nvSpPr>
              <p:cNvPr id="296" name="TextBox 295">
                <a:extLst>
                  <a:ext uri="{FF2B5EF4-FFF2-40B4-BE49-F238E27FC236}">
                    <a16:creationId xmlns:a16="http://schemas.microsoft.com/office/drawing/2014/main" id="{D512B0CF-018D-E370-3902-F0AA2ABAEAF6}"/>
                  </a:ext>
                </a:extLst>
              </p:cNvPr>
              <p:cNvSpPr txBox="1"/>
              <p:nvPr/>
            </p:nvSpPr>
            <p:spPr>
              <a:xfrm>
                <a:off x="10063480" y="8743821"/>
                <a:ext cx="34544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>
                    <a:latin typeface="Pretendard Regular" panose="020B0600000101010101" charset="-127"/>
                    <a:ea typeface="Pretendard Regular" panose="020B0600000101010101" charset="-127"/>
                  </a:rPr>
                  <a:t>비용 이슈 분석 및 트러블슈팅 시도</a:t>
                </a:r>
              </a:p>
            </p:txBody>
          </p:sp>
          <p:sp>
            <p:nvSpPr>
              <p:cNvPr id="297" name="TextBox 296">
                <a:extLst>
                  <a:ext uri="{FF2B5EF4-FFF2-40B4-BE49-F238E27FC236}">
                    <a16:creationId xmlns:a16="http://schemas.microsoft.com/office/drawing/2014/main" id="{13F68763-FEC2-BE02-5396-B7867A2BC107}"/>
                  </a:ext>
                </a:extLst>
              </p:cNvPr>
              <p:cNvSpPr txBox="1"/>
              <p:nvPr/>
            </p:nvSpPr>
            <p:spPr>
              <a:xfrm>
                <a:off x="10063480" y="9172892"/>
                <a:ext cx="34544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>
                    <a:latin typeface="Pretendard Regular" panose="020B0600000101010101" charset="-127"/>
                    <a:ea typeface="Pretendard Regular" panose="020B0600000101010101" charset="-127"/>
                  </a:rPr>
                  <a:t>AWS </a:t>
                </a:r>
                <a:r>
                  <a:rPr lang="ko-KR" altLang="en-US" sz="1400" dirty="0">
                    <a:latin typeface="Pretendard Regular" panose="020B0600000101010101" charset="-127"/>
                    <a:ea typeface="Pretendard Regular" panose="020B0600000101010101" charset="-127"/>
                  </a:rPr>
                  <a:t>보안 설정</a:t>
                </a:r>
                <a:r>
                  <a:rPr lang="en-US" altLang="ko-KR" sz="1400" dirty="0">
                    <a:latin typeface="Pretendard Regular" panose="020B0600000101010101" charset="-127"/>
                    <a:ea typeface="Pretendard Regular" panose="020B0600000101010101" charset="-127"/>
                  </a:rPr>
                  <a:t>(VPC </a:t>
                </a:r>
                <a:r>
                  <a:rPr lang="ko-KR" altLang="en-US" sz="1400" dirty="0">
                    <a:latin typeface="Pretendard Regular" panose="020B0600000101010101" charset="-127"/>
                    <a:ea typeface="Pretendard Regular" panose="020B0600000101010101" charset="-127"/>
                  </a:rPr>
                  <a:t>제한</a:t>
                </a:r>
                <a:r>
                  <a:rPr lang="en-US" altLang="ko-KR" sz="1400" dirty="0">
                    <a:latin typeface="Pretendard Regular" panose="020B0600000101010101" charset="-127"/>
                    <a:ea typeface="Pretendard Regular" panose="020B0600000101010101" charset="-127"/>
                  </a:rPr>
                  <a:t>, </a:t>
                </a:r>
                <a:r>
                  <a:rPr lang="ko-KR" altLang="en-US" sz="1400" dirty="0">
                    <a:latin typeface="Pretendard Regular" panose="020B0600000101010101" charset="-127"/>
                    <a:ea typeface="Pretendard Regular" panose="020B0600000101010101" charset="-127"/>
                  </a:rPr>
                  <a:t>포트 관리 등</a:t>
                </a:r>
                <a:r>
                  <a:rPr lang="en-US" altLang="ko-KR" sz="1400" dirty="0">
                    <a:latin typeface="Pretendard Regular" panose="020B0600000101010101" charset="-127"/>
                    <a:ea typeface="Pretendard Regular" panose="020B0600000101010101" charset="-127"/>
                  </a:rPr>
                  <a:t>)</a:t>
                </a:r>
                <a:endParaRPr lang="ko-KR" altLang="en-US" sz="1400" dirty="0">
                  <a:latin typeface="Pretendard Regular" panose="020B0600000101010101" charset="-127"/>
                  <a:ea typeface="Pretendard Regular" panose="020B0600000101010101" charset="-127"/>
                </a:endParaRPr>
              </a:p>
            </p:txBody>
          </p:sp>
          <p:sp>
            <p:nvSpPr>
              <p:cNvPr id="298" name="TextBox 297">
                <a:extLst>
                  <a:ext uri="{FF2B5EF4-FFF2-40B4-BE49-F238E27FC236}">
                    <a16:creationId xmlns:a16="http://schemas.microsoft.com/office/drawing/2014/main" id="{5F4466E1-63CB-80B1-FCF6-6D9F1D71C62C}"/>
                  </a:ext>
                </a:extLst>
              </p:cNvPr>
              <p:cNvSpPr txBox="1"/>
              <p:nvPr/>
            </p:nvSpPr>
            <p:spPr>
              <a:xfrm>
                <a:off x="13517880" y="6511066"/>
                <a:ext cx="7531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b="1" dirty="0"/>
                  <a:t>중요도</a:t>
                </a:r>
                <a:endParaRPr lang="en-US" altLang="ko-KR" sz="1400" b="1" dirty="0"/>
              </a:p>
            </p:txBody>
          </p:sp>
          <p:sp>
            <p:nvSpPr>
              <p:cNvPr id="299" name="object 7">
                <a:extLst>
                  <a:ext uri="{FF2B5EF4-FFF2-40B4-BE49-F238E27FC236}">
                    <a16:creationId xmlns:a16="http://schemas.microsoft.com/office/drawing/2014/main" id="{25267FEE-8D21-5E8D-EC76-5CFC03E52C15}"/>
                  </a:ext>
                </a:extLst>
              </p:cNvPr>
              <p:cNvSpPr txBox="1"/>
              <p:nvPr/>
            </p:nvSpPr>
            <p:spPr>
              <a:xfrm>
                <a:off x="13590270" y="6995886"/>
                <a:ext cx="574674" cy="259045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0"/>
                  </a:spcBef>
                </a:pPr>
                <a:r>
                  <a:rPr sz="1600" spc="-320" dirty="0">
                    <a:solidFill>
                      <a:srgbClr val="FABE24"/>
                    </a:solidFill>
                    <a:latin typeface="SimSun"/>
                    <a:cs typeface="SimSun"/>
                  </a:rPr>
                  <a:t>★★★</a:t>
                </a:r>
                <a:endParaRPr sz="1600" dirty="0">
                  <a:latin typeface="SimSun"/>
                  <a:cs typeface="SimSun"/>
                </a:endParaRPr>
              </a:p>
            </p:txBody>
          </p:sp>
          <p:sp>
            <p:nvSpPr>
              <p:cNvPr id="300" name="object 7">
                <a:extLst>
                  <a:ext uri="{FF2B5EF4-FFF2-40B4-BE49-F238E27FC236}">
                    <a16:creationId xmlns:a16="http://schemas.microsoft.com/office/drawing/2014/main" id="{B0564866-AF53-96DB-DEDC-3EE8BAEE8990}"/>
                  </a:ext>
                </a:extLst>
              </p:cNvPr>
              <p:cNvSpPr txBox="1"/>
              <p:nvPr/>
            </p:nvSpPr>
            <p:spPr>
              <a:xfrm>
                <a:off x="13590270" y="7431974"/>
                <a:ext cx="574674" cy="259045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0"/>
                  </a:spcBef>
                </a:pPr>
                <a:r>
                  <a:rPr sz="1600" spc="-320" dirty="0">
                    <a:solidFill>
                      <a:srgbClr val="FABE24"/>
                    </a:solidFill>
                    <a:latin typeface="SimSun"/>
                    <a:cs typeface="SimSun"/>
                  </a:rPr>
                  <a:t>★★★</a:t>
                </a:r>
                <a:endParaRPr sz="1600" dirty="0">
                  <a:latin typeface="SimSun"/>
                  <a:cs typeface="SimSun"/>
                </a:endParaRPr>
              </a:p>
            </p:txBody>
          </p:sp>
          <p:sp>
            <p:nvSpPr>
              <p:cNvPr id="301" name="object 7">
                <a:extLst>
                  <a:ext uri="{FF2B5EF4-FFF2-40B4-BE49-F238E27FC236}">
                    <a16:creationId xmlns:a16="http://schemas.microsoft.com/office/drawing/2014/main" id="{72A7B90B-BA93-0EC1-F8BA-E9CDB18E1814}"/>
                  </a:ext>
                </a:extLst>
              </p:cNvPr>
              <p:cNvSpPr txBox="1"/>
              <p:nvPr/>
            </p:nvSpPr>
            <p:spPr>
              <a:xfrm>
                <a:off x="13590270" y="7868062"/>
                <a:ext cx="574674" cy="259045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0"/>
                  </a:spcBef>
                </a:pPr>
                <a:r>
                  <a:rPr sz="1600" spc="-320" dirty="0">
                    <a:solidFill>
                      <a:srgbClr val="FABE24"/>
                    </a:solidFill>
                    <a:latin typeface="SimSun"/>
                    <a:cs typeface="SimSun"/>
                  </a:rPr>
                  <a:t>★★★</a:t>
                </a:r>
                <a:endParaRPr sz="1600" dirty="0">
                  <a:latin typeface="SimSun"/>
                  <a:cs typeface="SimSun"/>
                </a:endParaRPr>
              </a:p>
            </p:txBody>
          </p:sp>
          <p:sp>
            <p:nvSpPr>
              <p:cNvPr id="305" name="TextBox 304">
                <a:extLst>
                  <a:ext uri="{FF2B5EF4-FFF2-40B4-BE49-F238E27FC236}">
                    <a16:creationId xmlns:a16="http://schemas.microsoft.com/office/drawing/2014/main" id="{2C4DAC96-8E7D-5739-A972-9A7F30D3300E}"/>
                  </a:ext>
                </a:extLst>
              </p:cNvPr>
              <p:cNvSpPr txBox="1"/>
              <p:nvPr/>
            </p:nvSpPr>
            <p:spPr>
              <a:xfrm>
                <a:off x="15316200" y="6511066"/>
                <a:ext cx="58166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b="1" dirty="0"/>
                  <a:t>결과</a:t>
                </a:r>
                <a:endParaRPr lang="en-US" altLang="ko-KR" sz="1400" b="1" dirty="0"/>
              </a:p>
            </p:txBody>
          </p:sp>
          <p:sp>
            <p:nvSpPr>
              <p:cNvPr id="306" name="TextBox 305">
                <a:extLst>
                  <a:ext uri="{FF2B5EF4-FFF2-40B4-BE49-F238E27FC236}">
                    <a16:creationId xmlns:a16="http://schemas.microsoft.com/office/drawing/2014/main" id="{1371E607-1F6C-2452-5904-F89050E4F7AE}"/>
                  </a:ext>
                </a:extLst>
              </p:cNvPr>
              <p:cNvSpPr txBox="1"/>
              <p:nvPr/>
            </p:nvSpPr>
            <p:spPr>
              <a:xfrm>
                <a:off x="10477500" y="5728365"/>
                <a:ext cx="21463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135" dirty="0">
                    <a:solidFill>
                      <a:srgbClr val="FFFFFF"/>
                    </a:solidFill>
                    <a:latin typeface="Pretendard Bold" panose="020B0600000101010101" charset="-127"/>
                    <a:ea typeface="Pretendard Bold" panose="020B0600000101010101" charset="-127"/>
                    <a:cs typeface="Arial"/>
                  </a:rPr>
                  <a:t>서버</a:t>
                </a:r>
                <a:endParaRPr lang="ko-KR" altLang="en-US" sz="2800" b="1" dirty="0">
                  <a:latin typeface="Pretendard Bold" panose="020B0600000101010101" charset="-127"/>
                  <a:ea typeface="Pretendard Bold" panose="020B0600000101010101" charset="-127"/>
                </a:endParaRPr>
              </a:p>
            </p:txBody>
          </p:sp>
          <p:grpSp>
            <p:nvGrpSpPr>
              <p:cNvPr id="307" name="그룹 306">
                <a:extLst>
                  <a:ext uri="{FF2B5EF4-FFF2-40B4-BE49-F238E27FC236}">
                    <a16:creationId xmlns:a16="http://schemas.microsoft.com/office/drawing/2014/main" id="{1FFCFC3D-B14F-E92F-B733-6FCA2B4BAB69}"/>
                  </a:ext>
                </a:extLst>
              </p:cNvPr>
              <p:cNvGrpSpPr/>
              <p:nvPr/>
            </p:nvGrpSpPr>
            <p:grpSpPr>
              <a:xfrm>
                <a:off x="15410132" y="7009344"/>
                <a:ext cx="863347" cy="338554"/>
                <a:chOff x="6647132" y="2305899"/>
                <a:chExt cx="863347" cy="338554"/>
              </a:xfrm>
            </p:grpSpPr>
            <p:sp>
              <p:nvSpPr>
                <p:cNvPr id="323" name="TextBox 322">
                  <a:extLst>
                    <a:ext uri="{FF2B5EF4-FFF2-40B4-BE49-F238E27FC236}">
                      <a16:creationId xmlns:a16="http://schemas.microsoft.com/office/drawing/2014/main" id="{B9B0015E-030E-9404-D668-F69E1CC97F4D}"/>
                    </a:ext>
                  </a:extLst>
                </p:cNvPr>
                <p:cNvSpPr txBox="1"/>
                <p:nvPr/>
              </p:nvSpPr>
              <p:spPr>
                <a:xfrm>
                  <a:off x="6937962" y="2305899"/>
                  <a:ext cx="572517" cy="3385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ko-KR" altLang="en-US" sz="1600" b="1" dirty="0">
                      <a:solidFill>
                        <a:srgbClr val="0FB981"/>
                      </a:solidFill>
                      <a:latin typeface="Pretendard Regular" panose="020B0600000101010101" charset="-127"/>
                      <a:ea typeface="Pretendard Regular" panose="020B0600000101010101" charset="-127"/>
                      <a:cs typeface="Malgun Gothic"/>
                    </a:rPr>
                    <a:t>완료</a:t>
                  </a:r>
                  <a:r>
                    <a:rPr lang="ko-KR" altLang="en-US" sz="1600" b="1" spc="-395" dirty="0">
                      <a:solidFill>
                        <a:srgbClr val="0FB981"/>
                      </a:solidFill>
                      <a:latin typeface="Pretendard Regular" panose="020B0600000101010101" charset="-127"/>
                      <a:ea typeface="Pretendard Regular" panose="020B0600000101010101" charset="-127"/>
                      <a:cs typeface="Malgun Gothic"/>
                    </a:rPr>
                    <a:t>  </a:t>
                  </a:r>
                  <a:endParaRPr lang="ko-KR" altLang="en-US" sz="1600" dirty="0">
                    <a:latin typeface="Pretendard Regular" panose="020B0600000101010101" charset="-127"/>
                    <a:ea typeface="Pretendard Regular" panose="020B0600000101010101" charset="-127"/>
                  </a:endParaRPr>
                </a:p>
              </p:txBody>
            </p:sp>
            <p:pic>
              <p:nvPicPr>
                <p:cNvPr id="324" name="Picture 23">
                  <a:extLst>
                    <a:ext uri="{FF2B5EF4-FFF2-40B4-BE49-F238E27FC236}">
                      <a16:creationId xmlns:a16="http://schemas.microsoft.com/office/drawing/2014/main" id="{4FFC8A11-D61D-D5A0-5E9D-E357E6D0719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6647132" y="2317318"/>
                  <a:ext cx="315716" cy="315716"/>
                </a:xfrm>
                <a:prstGeom prst="rect">
                  <a:avLst/>
                </a:prstGeom>
              </p:spPr>
            </p:pic>
          </p:grpSp>
          <p:sp>
            <p:nvSpPr>
              <p:cNvPr id="321" name="TextBox 320">
                <a:extLst>
                  <a:ext uri="{FF2B5EF4-FFF2-40B4-BE49-F238E27FC236}">
                    <a16:creationId xmlns:a16="http://schemas.microsoft.com/office/drawing/2014/main" id="{B5E35DC0-7526-4E7D-ACBA-6FC47D53A900}"/>
                  </a:ext>
                </a:extLst>
              </p:cNvPr>
              <p:cNvSpPr txBox="1"/>
              <p:nvPr/>
            </p:nvSpPr>
            <p:spPr>
              <a:xfrm>
                <a:off x="15690166" y="8715244"/>
                <a:ext cx="1073834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600" b="1" dirty="0">
                    <a:solidFill>
                      <a:srgbClr val="FFC000"/>
                    </a:solidFill>
                    <a:latin typeface="Pretendard Regular" panose="020B0600000101010101" charset="-127"/>
                    <a:ea typeface="Pretendard Regular" panose="020B0600000101010101" charset="-127"/>
                  </a:rPr>
                  <a:t>부분 완료</a:t>
                </a:r>
                <a:endParaRPr lang="ko-KR" altLang="en-US" sz="1600" dirty="0">
                  <a:solidFill>
                    <a:srgbClr val="FFC000"/>
                  </a:solidFill>
                  <a:latin typeface="Pretendard Regular" panose="020B0600000101010101" charset="-127"/>
                  <a:ea typeface="Pretendard Regular" panose="020B0600000101010101" charset="-127"/>
                </a:endParaRPr>
              </a:p>
            </p:txBody>
          </p:sp>
          <p:grpSp>
            <p:nvGrpSpPr>
              <p:cNvPr id="310" name="그룹 309">
                <a:extLst>
                  <a:ext uri="{FF2B5EF4-FFF2-40B4-BE49-F238E27FC236}">
                    <a16:creationId xmlns:a16="http://schemas.microsoft.com/office/drawing/2014/main" id="{64F17DD5-4745-48F4-0232-8D8C3F0532D9}"/>
                  </a:ext>
                </a:extLst>
              </p:cNvPr>
              <p:cNvGrpSpPr/>
              <p:nvPr/>
            </p:nvGrpSpPr>
            <p:grpSpPr>
              <a:xfrm>
                <a:off x="15410132" y="7435819"/>
                <a:ext cx="863347" cy="338554"/>
                <a:chOff x="6647132" y="2305899"/>
                <a:chExt cx="863347" cy="338554"/>
              </a:xfrm>
            </p:grpSpPr>
            <p:sp>
              <p:nvSpPr>
                <p:cNvPr id="317" name="TextBox 316">
                  <a:extLst>
                    <a:ext uri="{FF2B5EF4-FFF2-40B4-BE49-F238E27FC236}">
                      <a16:creationId xmlns:a16="http://schemas.microsoft.com/office/drawing/2014/main" id="{2E0DD88E-1DA1-A3E1-EE9B-75D5888E7286}"/>
                    </a:ext>
                  </a:extLst>
                </p:cNvPr>
                <p:cNvSpPr txBox="1"/>
                <p:nvPr/>
              </p:nvSpPr>
              <p:spPr>
                <a:xfrm>
                  <a:off x="6937962" y="2305899"/>
                  <a:ext cx="572517" cy="3385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ko-KR" altLang="en-US" sz="1600" b="1" dirty="0">
                      <a:solidFill>
                        <a:srgbClr val="0FB981"/>
                      </a:solidFill>
                      <a:latin typeface="Pretendard Regular" panose="020B0600000101010101" charset="-127"/>
                      <a:ea typeface="Pretendard Regular" panose="020B0600000101010101" charset="-127"/>
                      <a:cs typeface="Malgun Gothic"/>
                    </a:rPr>
                    <a:t>완료</a:t>
                  </a:r>
                  <a:r>
                    <a:rPr lang="ko-KR" altLang="en-US" sz="1600" b="1" spc="-395" dirty="0">
                      <a:solidFill>
                        <a:srgbClr val="0FB981"/>
                      </a:solidFill>
                      <a:latin typeface="Pretendard Regular" panose="020B0600000101010101" charset="-127"/>
                      <a:ea typeface="Pretendard Regular" panose="020B0600000101010101" charset="-127"/>
                      <a:cs typeface="Malgun Gothic"/>
                    </a:rPr>
                    <a:t>  </a:t>
                  </a:r>
                  <a:endParaRPr lang="ko-KR" altLang="en-US" sz="1600" dirty="0">
                    <a:latin typeface="Pretendard Regular" panose="020B0600000101010101" charset="-127"/>
                    <a:ea typeface="Pretendard Regular" panose="020B0600000101010101" charset="-127"/>
                  </a:endParaRPr>
                </a:p>
              </p:txBody>
            </p:sp>
            <p:pic>
              <p:nvPicPr>
                <p:cNvPr id="318" name="Picture 23">
                  <a:extLst>
                    <a:ext uri="{FF2B5EF4-FFF2-40B4-BE49-F238E27FC236}">
                      <a16:creationId xmlns:a16="http://schemas.microsoft.com/office/drawing/2014/main" id="{E3A5CA53-0ABE-6EE0-32B0-AD83A5B299C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6647132" y="2317318"/>
                  <a:ext cx="315716" cy="315716"/>
                </a:xfrm>
                <a:prstGeom prst="rect">
                  <a:avLst/>
                </a:prstGeom>
              </p:spPr>
            </p:pic>
          </p:grpSp>
          <p:grpSp>
            <p:nvGrpSpPr>
              <p:cNvPr id="311" name="그룹 310">
                <a:extLst>
                  <a:ext uri="{FF2B5EF4-FFF2-40B4-BE49-F238E27FC236}">
                    <a16:creationId xmlns:a16="http://schemas.microsoft.com/office/drawing/2014/main" id="{F5D25091-EA4D-E867-88BF-4DC1A59D160E}"/>
                  </a:ext>
                </a:extLst>
              </p:cNvPr>
              <p:cNvGrpSpPr/>
              <p:nvPr/>
            </p:nvGrpSpPr>
            <p:grpSpPr>
              <a:xfrm>
                <a:off x="15410132" y="7862294"/>
                <a:ext cx="863347" cy="338554"/>
                <a:chOff x="6647132" y="2305899"/>
                <a:chExt cx="863347" cy="338554"/>
              </a:xfrm>
            </p:grpSpPr>
            <p:sp>
              <p:nvSpPr>
                <p:cNvPr id="315" name="TextBox 314">
                  <a:extLst>
                    <a:ext uri="{FF2B5EF4-FFF2-40B4-BE49-F238E27FC236}">
                      <a16:creationId xmlns:a16="http://schemas.microsoft.com/office/drawing/2014/main" id="{9AF34BCA-EB07-6441-9073-5774FDCDD652}"/>
                    </a:ext>
                  </a:extLst>
                </p:cNvPr>
                <p:cNvSpPr txBox="1"/>
                <p:nvPr/>
              </p:nvSpPr>
              <p:spPr>
                <a:xfrm>
                  <a:off x="6937962" y="2305899"/>
                  <a:ext cx="572517" cy="3385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ko-KR" altLang="en-US" sz="1600" b="1" dirty="0">
                      <a:solidFill>
                        <a:srgbClr val="0FB981"/>
                      </a:solidFill>
                      <a:latin typeface="Pretendard Regular" panose="020B0600000101010101" charset="-127"/>
                      <a:ea typeface="Pretendard Regular" panose="020B0600000101010101" charset="-127"/>
                      <a:cs typeface="Malgun Gothic"/>
                    </a:rPr>
                    <a:t>완료</a:t>
                  </a:r>
                  <a:r>
                    <a:rPr lang="ko-KR" altLang="en-US" sz="1600" b="1" spc="-395" dirty="0">
                      <a:solidFill>
                        <a:srgbClr val="0FB981"/>
                      </a:solidFill>
                      <a:latin typeface="Pretendard Regular" panose="020B0600000101010101" charset="-127"/>
                      <a:ea typeface="Pretendard Regular" panose="020B0600000101010101" charset="-127"/>
                      <a:cs typeface="Malgun Gothic"/>
                    </a:rPr>
                    <a:t>  </a:t>
                  </a:r>
                  <a:endParaRPr lang="ko-KR" altLang="en-US" sz="1600" dirty="0">
                    <a:latin typeface="Pretendard Regular" panose="020B0600000101010101" charset="-127"/>
                    <a:ea typeface="Pretendard Regular" panose="020B0600000101010101" charset="-127"/>
                  </a:endParaRPr>
                </a:p>
              </p:txBody>
            </p:sp>
            <p:pic>
              <p:nvPicPr>
                <p:cNvPr id="316" name="Picture 23">
                  <a:extLst>
                    <a:ext uri="{FF2B5EF4-FFF2-40B4-BE49-F238E27FC236}">
                      <a16:creationId xmlns:a16="http://schemas.microsoft.com/office/drawing/2014/main" id="{3A9AD00C-F8C1-8BF8-BE8F-A8AE3BEF266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6647132" y="2317318"/>
                  <a:ext cx="315716" cy="315716"/>
                </a:xfrm>
                <a:prstGeom prst="rect">
                  <a:avLst/>
                </a:prstGeom>
              </p:spPr>
            </p:pic>
          </p:grpSp>
          <p:grpSp>
            <p:nvGrpSpPr>
              <p:cNvPr id="312" name="그룹 311">
                <a:extLst>
                  <a:ext uri="{FF2B5EF4-FFF2-40B4-BE49-F238E27FC236}">
                    <a16:creationId xmlns:a16="http://schemas.microsoft.com/office/drawing/2014/main" id="{F1A5DF44-3717-32A2-C78A-08A64DC1C7C1}"/>
                  </a:ext>
                </a:extLst>
              </p:cNvPr>
              <p:cNvGrpSpPr/>
              <p:nvPr/>
            </p:nvGrpSpPr>
            <p:grpSpPr>
              <a:xfrm>
                <a:off x="15410132" y="8288769"/>
                <a:ext cx="863347" cy="338554"/>
                <a:chOff x="6647132" y="2305899"/>
                <a:chExt cx="863347" cy="338554"/>
              </a:xfrm>
            </p:grpSpPr>
            <p:sp>
              <p:nvSpPr>
                <p:cNvPr id="313" name="TextBox 312">
                  <a:extLst>
                    <a:ext uri="{FF2B5EF4-FFF2-40B4-BE49-F238E27FC236}">
                      <a16:creationId xmlns:a16="http://schemas.microsoft.com/office/drawing/2014/main" id="{FAC6DBA2-55A6-A1C2-A7EE-96AF3E978DB8}"/>
                    </a:ext>
                  </a:extLst>
                </p:cNvPr>
                <p:cNvSpPr txBox="1"/>
                <p:nvPr/>
              </p:nvSpPr>
              <p:spPr>
                <a:xfrm>
                  <a:off x="6937962" y="2305899"/>
                  <a:ext cx="572517" cy="3385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ko-KR" altLang="en-US" sz="1600" b="1" dirty="0">
                      <a:solidFill>
                        <a:srgbClr val="0FB981"/>
                      </a:solidFill>
                      <a:latin typeface="Pretendard Regular" panose="020B0600000101010101" charset="-127"/>
                      <a:ea typeface="Pretendard Regular" panose="020B0600000101010101" charset="-127"/>
                      <a:cs typeface="Malgun Gothic"/>
                    </a:rPr>
                    <a:t>완료</a:t>
                  </a:r>
                  <a:r>
                    <a:rPr lang="ko-KR" altLang="en-US" sz="1600" b="1" spc="-395" dirty="0">
                      <a:solidFill>
                        <a:srgbClr val="0FB981"/>
                      </a:solidFill>
                      <a:latin typeface="Pretendard Regular" panose="020B0600000101010101" charset="-127"/>
                      <a:ea typeface="Pretendard Regular" panose="020B0600000101010101" charset="-127"/>
                      <a:cs typeface="Malgun Gothic"/>
                    </a:rPr>
                    <a:t>  </a:t>
                  </a:r>
                  <a:endParaRPr lang="ko-KR" altLang="en-US" sz="1600" dirty="0">
                    <a:latin typeface="Pretendard Regular" panose="020B0600000101010101" charset="-127"/>
                    <a:ea typeface="Pretendard Regular" panose="020B0600000101010101" charset="-127"/>
                  </a:endParaRPr>
                </a:p>
              </p:txBody>
            </p:sp>
            <p:pic>
              <p:nvPicPr>
                <p:cNvPr id="314" name="Picture 23">
                  <a:extLst>
                    <a:ext uri="{FF2B5EF4-FFF2-40B4-BE49-F238E27FC236}">
                      <a16:creationId xmlns:a16="http://schemas.microsoft.com/office/drawing/2014/main" id="{A36F94B0-FBDE-DBA0-7BFE-8AE5E1E006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6647132" y="2317318"/>
                  <a:ext cx="315716" cy="315716"/>
                </a:xfrm>
                <a:prstGeom prst="rect">
                  <a:avLst/>
                </a:prstGeom>
              </p:spPr>
            </p:pic>
          </p:grpSp>
          <p:pic>
            <p:nvPicPr>
              <p:cNvPr id="327" name="Picture 22">
                <a:extLst>
                  <a:ext uri="{FF2B5EF4-FFF2-40B4-BE49-F238E27FC236}">
                    <a16:creationId xmlns:a16="http://schemas.microsoft.com/office/drawing/2014/main" id="{B7FC4BE1-E944-D32C-AC1B-AC5537CABE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908540" y="5735457"/>
                <a:ext cx="501650" cy="501650"/>
              </a:xfrm>
              <a:prstGeom prst="rect">
                <a:avLst/>
              </a:prstGeom>
            </p:spPr>
          </p:pic>
          <p:pic>
            <p:nvPicPr>
              <p:cNvPr id="328" name="Picture 25">
                <a:extLst>
                  <a:ext uri="{FF2B5EF4-FFF2-40B4-BE49-F238E27FC236}">
                    <a16:creationId xmlns:a16="http://schemas.microsoft.com/office/drawing/2014/main" id="{C98ADBAB-02F7-DC2F-574E-5E4A6363F9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5422880" y="8747962"/>
                <a:ext cx="295220" cy="260241"/>
              </a:xfrm>
              <a:prstGeom prst="rect">
                <a:avLst/>
              </a:prstGeom>
            </p:spPr>
          </p:pic>
          <p:sp>
            <p:nvSpPr>
              <p:cNvPr id="17" name="object 7">
                <a:extLst>
                  <a:ext uri="{FF2B5EF4-FFF2-40B4-BE49-F238E27FC236}">
                    <a16:creationId xmlns:a16="http://schemas.microsoft.com/office/drawing/2014/main" id="{EC8E1AD1-6E0C-4CE3-E9AC-6B5CF4BA47B8}"/>
                  </a:ext>
                </a:extLst>
              </p:cNvPr>
              <p:cNvSpPr txBox="1"/>
              <p:nvPr/>
            </p:nvSpPr>
            <p:spPr>
              <a:xfrm>
                <a:off x="13590270" y="8747962"/>
                <a:ext cx="381000" cy="259045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0"/>
                  </a:spcBef>
                </a:pPr>
                <a:r>
                  <a:rPr sz="1600" spc="-320" dirty="0">
                    <a:solidFill>
                      <a:srgbClr val="FABE24"/>
                    </a:solidFill>
                    <a:latin typeface="SimSun"/>
                    <a:cs typeface="SimSun"/>
                  </a:rPr>
                  <a:t>★★</a:t>
                </a:r>
                <a:endParaRPr sz="1600" dirty="0">
                  <a:latin typeface="SimSun"/>
                  <a:cs typeface="SimSun"/>
                </a:endParaRPr>
              </a:p>
            </p:txBody>
          </p:sp>
          <p:sp>
            <p:nvSpPr>
              <p:cNvPr id="18" name="object 7">
                <a:extLst>
                  <a:ext uri="{FF2B5EF4-FFF2-40B4-BE49-F238E27FC236}">
                    <a16:creationId xmlns:a16="http://schemas.microsoft.com/office/drawing/2014/main" id="{558A86ED-B5BE-1E87-C124-18C881148EF2}"/>
                  </a:ext>
                </a:extLst>
              </p:cNvPr>
              <p:cNvSpPr txBox="1"/>
              <p:nvPr/>
            </p:nvSpPr>
            <p:spPr>
              <a:xfrm>
                <a:off x="13590270" y="9191028"/>
                <a:ext cx="574674" cy="259045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0"/>
                  </a:spcBef>
                </a:pPr>
                <a:r>
                  <a:rPr sz="1600" spc="-320" dirty="0">
                    <a:solidFill>
                      <a:srgbClr val="FABE24"/>
                    </a:solidFill>
                    <a:latin typeface="SimSun"/>
                    <a:cs typeface="SimSun"/>
                  </a:rPr>
                  <a:t>★★★</a:t>
                </a:r>
                <a:endParaRPr sz="1600" dirty="0">
                  <a:latin typeface="SimSun"/>
                  <a:cs typeface="SimSun"/>
                </a:endParaRPr>
              </a:p>
            </p:txBody>
          </p:sp>
        </p:grpSp>
        <p:sp>
          <p:nvSpPr>
            <p:cNvPr id="26" name="object 7">
              <a:extLst>
                <a:ext uri="{FF2B5EF4-FFF2-40B4-BE49-F238E27FC236}">
                  <a16:creationId xmlns:a16="http://schemas.microsoft.com/office/drawing/2014/main" id="{7C51502A-65CF-E5BF-0D3B-4E2FBFC246BB}"/>
                </a:ext>
              </a:extLst>
            </p:cNvPr>
            <p:cNvSpPr txBox="1"/>
            <p:nvPr/>
          </p:nvSpPr>
          <p:spPr>
            <a:xfrm>
              <a:off x="13582014" y="8304150"/>
              <a:ext cx="574674" cy="259045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sz="1600" spc="-320" dirty="0">
                  <a:solidFill>
                    <a:srgbClr val="FABE24"/>
                  </a:solidFill>
                  <a:latin typeface="SimSun"/>
                  <a:cs typeface="SimSun"/>
                </a:rPr>
                <a:t>★★★</a:t>
              </a:r>
              <a:endParaRPr sz="1600" dirty="0">
                <a:latin typeface="SimSun"/>
                <a:cs typeface="SimSun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42073E5-8083-817F-93D5-148E34A06025}"/>
                </a:ext>
              </a:extLst>
            </p:cNvPr>
            <p:cNvSpPr txBox="1"/>
            <p:nvPr/>
          </p:nvSpPr>
          <p:spPr>
            <a:xfrm>
              <a:off x="15690166" y="9133972"/>
              <a:ext cx="107383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600" b="1" dirty="0">
                  <a:solidFill>
                    <a:srgbClr val="FFC000"/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부분 완료</a:t>
              </a:r>
              <a:endParaRPr lang="ko-KR" altLang="en-US" sz="1600" dirty="0">
                <a:solidFill>
                  <a:srgbClr val="FFC000"/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</p:txBody>
        </p:sp>
        <p:pic>
          <p:nvPicPr>
            <p:cNvPr id="28" name="Picture 25">
              <a:extLst>
                <a:ext uri="{FF2B5EF4-FFF2-40B4-BE49-F238E27FC236}">
                  <a16:creationId xmlns:a16="http://schemas.microsoft.com/office/drawing/2014/main" id="{3938B8DD-AF41-1168-5BA5-53881C750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15422880" y="9166690"/>
              <a:ext cx="295220" cy="2602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23560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alphaModFix amt="82000"/>
          </a:blip>
          <a:stretch>
            <a:fillRect/>
          </a:stretch>
        </p:blipFill>
        <p:spPr>
          <a:xfrm>
            <a:off x="-1778000" y="3263900"/>
            <a:ext cx="10655300" cy="106553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alphaModFix amt="82000"/>
          </a:blip>
          <a:stretch>
            <a:fillRect/>
          </a:stretch>
        </p:blipFill>
        <p:spPr>
          <a:xfrm>
            <a:off x="9296400" y="-2933700"/>
            <a:ext cx="10655300" cy="106553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800" y="762000"/>
            <a:ext cx="1143000" cy="1143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1100" y="4191000"/>
            <a:ext cx="660400" cy="6604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>
            <a:alphaModFix amt="50000"/>
          </a:blip>
          <a:stretch>
            <a:fillRect/>
          </a:stretch>
        </p:blipFill>
        <p:spPr>
          <a:xfrm>
            <a:off x="3352800" y="5016500"/>
            <a:ext cx="11582400" cy="28321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46500" y="5410200"/>
            <a:ext cx="368300" cy="355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9">
            <a:alphaModFix amt="50000"/>
          </a:blip>
          <a:stretch>
            <a:fillRect/>
          </a:stretch>
        </p:blipFill>
        <p:spPr>
          <a:xfrm>
            <a:off x="3530600" y="6083300"/>
            <a:ext cx="3441700" cy="1625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9">
            <a:alphaModFix amt="50000"/>
          </a:blip>
          <a:stretch>
            <a:fillRect/>
          </a:stretch>
        </p:blipFill>
        <p:spPr>
          <a:xfrm>
            <a:off x="7429500" y="6083300"/>
            <a:ext cx="3441700" cy="16256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9">
            <a:alphaModFix amt="50000"/>
          </a:blip>
          <a:stretch>
            <a:fillRect/>
          </a:stretch>
        </p:blipFill>
        <p:spPr>
          <a:xfrm>
            <a:off x="11303000" y="6083300"/>
            <a:ext cx="3441700" cy="16256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37100" y="6273800"/>
            <a:ext cx="1028700" cy="5207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674100" y="6121400"/>
            <a:ext cx="927100" cy="8382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534900" y="6184900"/>
            <a:ext cx="965200" cy="7620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13">
            <a:alphaModFix amt="60000"/>
          </a:blip>
          <a:stretch>
            <a:fillRect/>
          </a:stretch>
        </p:blipFill>
        <p:spPr>
          <a:xfrm>
            <a:off x="5702300" y="8585200"/>
            <a:ext cx="7175500" cy="1130300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956300" y="8763000"/>
            <a:ext cx="774700" cy="7747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033000" y="9067800"/>
            <a:ext cx="482600" cy="469900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2014200" y="9207500"/>
            <a:ext cx="520700" cy="317500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1041400" y="1016000"/>
            <a:ext cx="1016000" cy="673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3800" b="0" i="0" u="none" strike="noStrike">
                <a:solidFill>
                  <a:srgbClr val="FFFFFF"/>
                </a:solidFill>
                <a:latin typeface="Pretendard Black"/>
              </a:rPr>
              <a:t>HIM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311400" y="927100"/>
            <a:ext cx="7099300" cy="850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800" b="0" i="0" u="none" strike="noStrike" dirty="0">
                <a:solidFill>
                  <a:srgbClr val="7A62F6"/>
                </a:solidFill>
                <a:ea typeface="Pretendard Black"/>
              </a:rPr>
              <a:t>스마트</a:t>
            </a:r>
            <a:r>
              <a:rPr lang="en-US" sz="4800" b="0" i="0" u="none" strike="noStrike" dirty="0">
                <a:solidFill>
                  <a:srgbClr val="7A62F6"/>
                </a:solidFill>
                <a:latin typeface="Pretendard Black"/>
              </a:rPr>
              <a:t> </a:t>
            </a:r>
            <a:r>
              <a:rPr lang="ko-KR" sz="4800" b="0" i="0" u="none" strike="noStrike" dirty="0">
                <a:solidFill>
                  <a:srgbClr val="7A62F6"/>
                </a:solidFill>
                <a:ea typeface="Pretendard Black"/>
              </a:rPr>
              <a:t>팩토리</a:t>
            </a:r>
            <a:r>
              <a:rPr lang="en-US" sz="4800" b="0" i="0" u="none" strike="noStrike" dirty="0">
                <a:solidFill>
                  <a:srgbClr val="7A62F6"/>
                </a:solidFill>
                <a:latin typeface="Pretendard Black"/>
              </a:rPr>
              <a:t> MES </a:t>
            </a:r>
            <a:r>
              <a:rPr lang="ko-KR" sz="4800" b="0" i="0" u="none" strike="noStrike" dirty="0">
                <a:solidFill>
                  <a:srgbClr val="7A62F6"/>
                </a:solidFill>
                <a:ea typeface="Pretendard Black"/>
              </a:rPr>
              <a:t>프로젝트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226300" y="2425700"/>
            <a:ext cx="4140200" cy="1282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sz="7200" b="0" i="0" u="none" strike="noStrike">
                <a:solidFill>
                  <a:srgbClr val="7A62F6"/>
                </a:solidFill>
                <a:ea typeface="Pretendard Black"/>
              </a:rPr>
              <a:t>감사합니다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305800" y="4165600"/>
            <a:ext cx="2870200" cy="762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300" b="0" i="0" u="none" strike="noStrike">
                <a:solidFill>
                  <a:srgbClr val="4B29EE"/>
                </a:solidFill>
                <a:ea typeface="Pretendard Bold"/>
              </a:rPr>
              <a:t>질문</a:t>
            </a:r>
            <a:r>
              <a:rPr lang="en-US" sz="4300" b="0" i="0" u="none" strike="noStrike">
                <a:solidFill>
                  <a:srgbClr val="4B29EE"/>
                </a:solidFill>
                <a:latin typeface="Pretendard Bold"/>
              </a:rPr>
              <a:t> </a:t>
            </a:r>
            <a:r>
              <a:rPr lang="ko-KR" sz="4300" b="0" i="0" u="none" strike="noStrike">
                <a:solidFill>
                  <a:srgbClr val="4B29EE"/>
                </a:solidFill>
                <a:ea typeface="Pretendard Bold"/>
              </a:rPr>
              <a:t>및</a:t>
            </a:r>
            <a:r>
              <a:rPr lang="en-US" sz="4300" b="0" i="0" u="none" strike="noStrike">
                <a:solidFill>
                  <a:srgbClr val="4B29EE"/>
                </a:solidFill>
                <a:latin typeface="Pretendard Bold"/>
              </a:rPr>
              <a:t> </a:t>
            </a:r>
            <a:r>
              <a:rPr lang="ko-KR" sz="4300" b="0" i="0" u="none" strike="noStrike">
                <a:solidFill>
                  <a:srgbClr val="4B29EE"/>
                </a:solidFill>
                <a:ea typeface="Pretendard Bold"/>
              </a:rPr>
              <a:t>답변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267200" y="5384800"/>
            <a:ext cx="2298700" cy="419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2400" b="0" i="0" u="none" strike="noStrike">
                <a:solidFill>
                  <a:srgbClr val="7A62F6"/>
                </a:solidFill>
                <a:ea typeface="Pretendard Black"/>
              </a:rPr>
              <a:t>프로젝트</a:t>
            </a:r>
            <a:r>
              <a:rPr lang="en-US" sz="2400" b="0" i="0" u="none" strike="noStrike">
                <a:solidFill>
                  <a:srgbClr val="7A62F6"/>
                </a:solidFill>
                <a:latin typeface="Pretendard Black"/>
              </a:rPr>
              <a:t> </a:t>
            </a:r>
            <a:r>
              <a:rPr lang="ko-KR" sz="2400" b="0" i="0" u="none" strike="noStrike">
                <a:solidFill>
                  <a:srgbClr val="7A62F6"/>
                </a:solidFill>
                <a:ea typeface="Pretendard Black"/>
              </a:rPr>
              <a:t>핵심</a:t>
            </a:r>
            <a:r>
              <a:rPr lang="en-US" sz="2400" b="0" i="0" u="none" strike="noStrike">
                <a:solidFill>
                  <a:srgbClr val="7A62F6"/>
                </a:solidFill>
                <a:latin typeface="Pretendard Black"/>
              </a:rPr>
              <a:t> </a:t>
            </a:r>
            <a:r>
              <a:rPr lang="ko-KR" sz="2400" b="0" i="0" u="none" strike="noStrike">
                <a:solidFill>
                  <a:srgbClr val="7A62F6"/>
                </a:solidFill>
                <a:ea typeface="Pretendard Black"/>
              </a:rPr>
              <a:t>요약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737100" y="6858000"/>
            <a:ext cx="1079500" cy="317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1800" b="0" i="0" u="none" strike="noStrike">
                <a:solidFill>
                  <a:srgbClr val="1343BD"/>
                </a:solidFill>
                <a:ea typeface="Pretendard Bold"/>
              </a:rPr>
              <a:t>모듈화</a:t>
            </a:r>
            <a:r>
              <a:rPr lang="en-US" sz="1800" b="0" i="0" u="none" strike="noStrike">
                <a:solidFill>
                  <a:srgbClr val="1343BD"/>
                </a:solidFill>
                <a:latin typeface="Pretendard Bold"/>
              </a:rPr>
              <a:t> </a:t>
            </a:r>
            <a:r>
              <a:rPr lang="ko-KR" sz="1800" b="0" i="0" u="none" strike="noStrike">
                <a:solidFill>
                  <a:srgbClr val="1343BD"/>
                </a:solidFill>
                <a:ea typeface="Pretendard Bold"/>
              </a:rPr>
              <a:t>설계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3670300" y="7251700"/>
            <a:ext cx="3200400" cy="215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Pretendard Regular"/>
              </a:rPr>
              <a:t>Docker </a:t>
            </a: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기반</a:t>
            </a:r>
            <a:r>
              <a:rPr lang="en-US" sz="1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모듈형</a:t>
            </a:r>
            <a:r>
              <a:rPr lang="en-US" sz="1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구조로</a:t>
            </a:r>
            <a:r>
              <a:rPr lang="en-US" sz="1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기업</a:t>
            </a:r>
            <a:r>
              <a:rPr lang="en-US" sz="1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맞춤형</a:t>
            </a:r>
            <a:r>
              <a:rPr lang="en-US" sz="1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확장성</a:t>
            </a:r>
            <a:r>
              <a:rPr lang="en-US" sz="1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제공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8534400" y="6858000"/>
            <a:ext cx="1257300" cy="317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1800" b="0" i="0" u="none" strike="noStrike">
                <a:solidFill>
                  <a:srgbClr val="1343BD"/>
                </a:solidFill>
                <a:latin typeface="Pretendard Bold"/>
              </a:rPr>
              <a:t>MLOps </a:t>
            </a:r>
            <a:r>
              <a:rPr lang="ko-KR" sz="1800" b="0" i="0" u="none" strike="noStrike">
                <a:solidFill>
                  <a:srgbClr val="1343BD"/>
                </a:solidFill>
                <a:ea typeface="Pretendard Bold"/>
              </a:rPr>
              <a:t>통합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480300" y="7251700"/>
            <a:ext cx="3390900" cy="215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머신러닝</a:t>
            </a:r>
            <a:r>
              <a:rPr lang="en-US" sz="1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모델의</a:t>
            </a:r>
            <a:r>
              <a:rPr lang="en-US" sz="1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자동화된</a:t>
            </a:r>
            <a:r>
              <a:rPr lang="en-US" sz="1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학습</a:t>
            </a:r>
            <a:r>
              <a:rPr lang="en-US" sz="1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배포</a:t>
            </a:r>
            <a:r>
              <a:rPr lang="en-US" sz="1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모니터링</a:t>
            </a:r>
            <a:r>
              <a:rPr lang="en-US" sz="1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체계구축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280900" y="6858000"/>
            <a:ext cx="1536700" cy="317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1800" b="0" i="0" u="none" strike="noStrike">
                <a:solidFill>
                  <a:srgbClr val="1343BD"/>
                </a:solidFill>
                <a:ea typeface="Pretendard Bold"/>
              </a:rPr>
              <a:t>품질</a:t>
            </a:r>
            <a:r>
              <a:rPr lang="en-US" sz="1800" b="0" i="0" u="none" strike="noStrike">
                <a:solidFill>
                  <a:srgbClr val="1343BD"/>
                </a:solidFill>
                <a:latin typeface="Pretendard Bold"/>
              </a:rPr>
              <a:t> &amp; </a:t>
            </a:r>
            <a:r>
              <a:rPr lang="ko-KR" sz="1800" b="0" i="0" u="none" strike="noStrike">
                <a:solidFill>
                  <a:srgbClr val="1343BD"/>
                </a:solidFill>
                <a:ea typeface="Pretendard Bold"/>
              </a:rPr>
              <a:t>설비</a:t>
            </a:r>
            <a:r>
              <a:rPr lang="en-US" sz="1800" b="0" i="0" u="none" strike="noStrike">
                <a:solidFill>
                  <a:srgbClr val="1343BD"/>
                </a:solidFill>
                <a:latin typeface="Pretendard Bold"/>
              </a:rPr>
              <a:t> </a:t>
            </a:r>
            <a:r>
              <a:rPr lang="ko-KR" sz="1800" b="0" i="0" u="none" strike="noStrike">
                <a:solidFill>
                  <a:srgbClr val="1343BD"/>
                </a:solidFill>
                <a:ea typeface="Pretendard Bold"/>
              </a:rPr>
              <a:t>관리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1455400" y="7251700"/>
            <a:ext cx="3175000" cy="215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Pretendard Regular"/>
              </a:rPr>
              <a:t>AI </a:t>
            </a: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기반</a:t>
            </a:r>
            <a:r>
              <a:rPr lang="en-US" sz="1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품질</a:t>
            </a:r>
            <a:r>
              <a:rPr lang="en-US" sz="1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예측</a:t>
            </a:r>
            <a:r>
              <a:rPr lang="en-US" sz="1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및</a:t>
            </a:r>
            <a:r>
              <a:rPr lang="en-US" sz="1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설비</a:t>
            </a:r>
            <a:r>
              <a:rPr lang="en-US" sz="1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예지</a:t>
            </a:r>
            <a:r>
              <a:rPr lang="en-US" sz="1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보전으로</a:t>
            </a:r>
            <a:r>
              <a:rPr lang="en-US" sz="1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생산</a:t>
            </a:r>
            <a:r>
              <a:rPr lang="en-US" sz="1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200" b="0" i="0" u="none" strike="noStrike">
                <a:solidFill>
                  <a:srgbClr val="000000"/>
                </a:solidFill>
                <a:ea typeface="Pretendard Regular"/>
              </a:rPr>
              <a:t>최적화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6045200" y="8940800"/>
            <a:ext cx="660400" cy="444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500" b="0" i="0" u="none" strike="noStrike">
                <a:solidFill>
                  <a:srgbClr val="FFFFFF"/>
                </a:solidFill>
                <a:latin typeface="Pretendard Black"/>
              </a:rPr>
              <a:t>HIM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6946900" y="8750300"/>
            <a:ext cx="9906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500" b="1" i="0" u="none" strike="noStrike">
                <a:solidFill>
                  <a:srgbClr val="6286EF"/>
                </a:solidFill>
                <a:latin typeface="Pretendard Bold"/>
              </a:rPr>
              <a:t>HIM </a:t>
            </a:r>
            <a:r>
              <a:rPr lang="ko-KR" sz="2500" b="1" i="0" u="none" strike="noStrike">
                <a:solidFill>
                  <a:srgbClr val="6286EF"/>
                </a:solidFill>
                <a:ea typeface="Pretendard Bold"/>
              </a:rPr>
              <a:t>팀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6946900" y="9220200"/>
            <a:ext cx="3111500" cy="317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1800" b="1" i="0" u="none" strike="noStrike" dirty="0">
                <a:solidFill>
                  <a:srgbClr val="000000"/>
                </a:solidFill>
                <a:latin typeface="Pretendard Regular"/>
              </a:rPr>
              <a:t>https://github.com/Final-MES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0642600" y="9207500"/>
            <a:ext cx="1422400" cy="317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1800" b="1" i="0" u="none" strike="noStrike">
                <a:solidFill>
                  <a:srgbClr val="000000"/>
                </a:solidFill>
                <a:latin typeface="Pretendard Regular"/>
              </a:rPr>
              <a:t>Seoul, Korea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8475" decel="1695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9418 -0.33272 C -0.19418 -0.82315 0.0296 -1.22161 0.30581 -1.22161 C 0.58159 -1.22161 0.8059 -0.82315 0.8059 -0.33272 C 0.8059 0.15817 0.58159 0.55617 0.30581 0.55617 C 0.0296 0.55617 -0.19418 0.15817 -0.19418 -0.33272 Z " pathEditMode="relative" rAng="16200000" ptsTypes="AAAAA">
                                      <p:cBhvr>
                                        <p:cTn id="6" dur="59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accel="8475" decel="1695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0026 0.26713 C 0.20026 0.54305 -0.02361 0.76713 -0.29965 0.76713 C -0.57552 0.76713 -0.79965 0.54305 -0.79965 0.26713 C -0.79965 -0.00911 -0.57552 -0.23287 -0.29965 -0.23287 C -0.02361 -0.23287 0.20026 -0.00911 0.20026 0.26713 Z " pathEditMode="relative" rAng="5400000" ptsTypes="AAAAA">
                                      <p:cBhvr>
                                        <p:cTn id="8" dur="59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9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0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7200" y="0"/>
            <a:ext cx="1320800" cy="1320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348200" y="419100"/>
            <a:ext cx="60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000" b="1" i="0" u="none" strike="noStrike" dirty="0">
                <a:solidFill>
                  <a:srgbClr val="5B80EF"/>
                </a:solidFill>
                <a:latin typeface="Pretendard Black"/>
              </a:rPr>
              <a:t>3/23</a:t>
            </a:r>
          </a:p>
          <a:p>
            <a:pPr lvl="0" algn="l">
              <a:lnSpc>
                <a:spcPct val="99600"/>
              </a:lnSpc>
            </a:pPr>
            <a:endParaRPr lang="en-US" sz="2000" b="1" i="0" u="none" strike="noStrike" dirty="0">
              <a:solidFill>
                <a:srgbClr val="5B80EF"/>
              </a:solidFill>
              <a:latin typeface="Pretendard Black"/>
            </a:endParaRP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23900"/>
            <a:ext cx="18288000" cy="95631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500" y="0"/>
            <a:ext cx="8026400" cy="21209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100" y="622300"/>
            <a:ext cx="7467600" cy="101600"/>
          </a:xfrm>
          <a:prstGeom prst="rect">
            <a:avLst/>
          </a:prstGeom>
        </p:spPr>
      </p:pic>
      <p:grpSp>
        <p:nvGrpSpPr>
          <p:cNvPr id="53" name="그룹 52">
            <a:extLst>
              <a:ext uri="{FF2B5EF4-FFF2-40B4-BE49-F238E27FC236}">
                <a16:creationId xmlns:a16="http://schemas.microsoft.com/office/drawing/2014/main" id="{44C0DBF2-B1EF-050C-7C61-AC368141502F}"/>
              </a:ext>
            </a:extLst>
          </p:cNvPr>
          <p:cNvGrpSpPr/>
          <p:nvPr/>
        </p:nvGrpSpPr>
        <p:grpSpPr>
          <a:xfrm>
            <a:off x="330200" y="927100"/>
            <a:ext cx="17614900" cy="2197100"/>
            <a:chOff x="330200" y="927100"/>
            <a:chExt cx="17614900" cy="2197100"/>
          </a:xfrm>
        </p:grpSpPr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30200" y="927100"/>
              <a:ext cx="17614900" cy="219710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23900" y="1079500"/>
              <a:ext cx="723900" cy="673100"/>
            </a:xfrm>
            <a:prstGeom prst="rect">
              <a:avLst/>
            </a:prstGeom>
            <a:effectLst>
              <a:outerShdw blurRad="4450" dist="61701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12" name="TextBox 12"/>
            <p:cNvSpPr txBox="1"/>
            <p:nvPr/>
          </p:nvSpPr>
          <p:spPr>
            <a:xfrm>
              <a:off x="939800" y="1993900"/>
              <a:ext cx="16014700" cy="7112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116199"/>
                </a:lnSpc>
              </a:pP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현재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제조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산업은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단순한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자동화를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넘어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데이터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기반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의사결정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체계로의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전환이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요구</a:t>
              </a:r>
              <a:r>
                <a:rPr lang="ko-KR" sz="2000" b="0" i="0" u="none" strike="noStrike" dirty="0">
                  <a:solidFill>
                    <a:srgbClr val="404040"/>
                  </a:solidFill>
                  <a:ea typeface="NanumSquare Regular"/>
                </a:rPr>
                <a:t>되고</a:t>
              </a:r>
              <a:r>
                <a:rPr lang="en-US" sz="2000" b="0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0" i="0" u="none" strike="noStrike" dirty="0">
                  <a:solidFill>
                    <a:srgbClr val="404040"/>
                  </a:solidFill>
                  <a:ea typeface="NanumSquare Regular"/>
                </a:rPr>
                <a:t>있습니다</a:t>
              </a:r>
              <a:r>
                <a:rPr lang="en-US" sz="2000" b="0" i="0" u="none" strike="noStrike" dirty="0">
                  <a:solidFill>
                    <a:srgbClr val="404040"/>
                  </a:solidFill>
                  <a:latin typeface="NanumSquare Regular"/>
                </a:rPr>
                <a:t>.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그러나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기존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MES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시스템은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고정된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구조와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일괄적인</a:t>
              </a:r>
            </a:p>
            <a:p>
              <a:pPr lvl="0" algn="l">
                <a:lnSpc>
                  <a:spcPct val="116199"/>
                </a:lnSpc>
              </a:pP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기능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중심으로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설계</a:t>
              </a:r>
              <a:r>
                <a:rPr lang="ko-KR" sz="2000" b="0" i="0" u="none" strike="noStrike" dirty="0">
                  <a:solidFill>
                    <a:srgbClr val="404040"/>
                  </a:solidFill>
                  <a:ea typeface="NanumSquare Regular"/>
                </a:rPr>
                <a:t>되어</a:t>
              </a:r>
              <a:r>
                <a:rPr lang="en-US" sz="2000" b="0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각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기업의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다양한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생산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환경과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요구사항을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반영하기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어려운</a:t>
              </a:r>
              <a:r>
                <a:rPr lang="en-US" sz="2000" b="1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 dirty="0">
                  <a:solidFill>
                    <a:srgbClr val="404040"/>
                  </a:solidFill>
                  <a:ea typeface="NanumSquare Regular"/>
                </a:rPr>
                <a:t>한계</a:t>
              </a:r>
              <a:r>
                <a:rPr lang="ko-KR" sz="2000" b="0" i="0" u="none" strike="noStrike" dirty="0">
                  <a:solidFill>
                    <a:srgbClr val="404040"/>
                  </a:solidFill>
                  <a:ea typeface="NanumSquare Regular"/>
                </a:rPr>
                <a:t>가</a:t>
              </a:r>
              <a:r>
                <a:rPr lang="en-US" sz="2000" b="0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0" i="0" u="none" strike="noStrike" dirty="0">
                  <a:solidFill>
                    <a:srgbClr val="404040"/>
                  </a:solidFill>
                  <a:ea typeface="NanumSquare Regular"/>
                </a:rPr>
                <a:t>있습니다</a:t>
              </a:r>
              <a:r>
                <a:rPr lang="en-US" sz="2000" b="0" i="0" u="none" strike="noStrike" dirty="0">
                  <a:solidFill>
                    <a:srgbClr val="404040"/>
                  </a:solidFill>
                  <a:latin typeface="NanumSquare Regular"/>
                </a:rPr>
                <a:t>.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600200" y="1054100"/>
              <a:ext cx="8877300" cy="7112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99600"/>
                </a:lnSpc>
              </a:pPr>
              <a:r>
                <a:rPr lang="ko-KR" sz="4000" b="0" i="0" u="none" strike="noStrike" spc="-200" dirty="0">
                  <a:solidFill>
                    <a:srgbClr val="476EE7"/>
                  </a:solidFill>
                  <a:ea typeface="NanumSquare ExtraBold"/>
                </a:rPr>
                <a:t>프로젝트</a:t>
              </a:r>
              <a:r>
                <a:rPr lang="en-US" sz="4000" b="0" i="0" u="none" strike="noStrike" spc="-200" dirty="0">
                  <a:solidFill>
                    <a:srgbClr val="476EE7"/>
                  </a:solidFill>
                  <a:latin typeface="NanumSquare ExtraBold"/>
                </a:rPr>
                <a:t> </a:t>
              </a:r>
              <a:r>
                <a:rPr lang="ko-KR" sz="4000" b="0" i="0" u="none" strike="noStrike" spc="-200" dirty="0">
                  <a:solidFill>
                    <a:srgbClr val="476EE7"/>
                  </a:solidFill>
                  <a:ea typeface="NanumSquare ExtraBold"/>
                </a:rPr>
                <a:t>배경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CBB7ECEF-42FE-7F8F-5435-4CCE4C057D09}"/>
              </a:ext>
            </a:extLst>
          </p:cNvPr>
          <p:cNvGrpSpPr/>
          <p:nvPr/>
        </p:nvGrpSpPr>
        <p:grpSpPr>
          <a:xfrm>
            <a:off x="330200" y="3302000"/>
            <a:ext cx="17614900" cy="2197100"/>
            <a:chOff x="330200" y="3302000"/>
            <a:chExt cx="17614900" cy="2197100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30200" y="3302000"/>
              <a:ext cx="17614900" cy="2197100"/>
            </a:xfrm>
            <a:prstGeom prst="rect">
              <a:avLst/>
            </a:prstGeom>
          </p:spPr>
        </p:pic>
        <p:sp>
          <p:nvSpPr>
            <p:cNvPr id="16" name="TextBox 16"/>
            <p:cNvSpPr txBox="1"/>
            <p:nvPr/>
          </p:nvSpPr>
          <p:spPr>
            <a:xfrm>
              <a:off x="939800" y="4368800"/>
              <a:ext cx="16014700" cy="7112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116199"/>
                </a:lnSpc>
              </a:pP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모듈화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구조를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채택하여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기능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단위로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나눠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쉽게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조립하고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확장할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수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있는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유연한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MES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플랫폼을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설계</a:t>
              </a:r>
              <a:r>
                <a:rPr lang="ko-KR" sz="2000" b="0" i="0" u="none" strike="noStrike">
                  <a:solidFill>
                    <a:srgbClr val="404040"/>
                  </a:solidFill>
                  <a:ea typeface="NanumSquare Regular"/>
                </a:rPr>
                <a:t>하는</a:t>
              </a:r>
              <a:r>
                <a:rPr lang="en-US" sz="2000" b="0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0" i="0" u="none" strike="noStrike">
                  <a:solidFill>
                    <a:srgbClr val="404040"/>
                  </a:solidFill>
                  <a:ea typeface="NanumSquare Regular"/>
                </a:rPr>
                <a:t>것이</a:t>
              </a:r>
              <a:r>
                <a:rPr lang="en-US" sz="2000" b="0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0" i="0" u="none" strike="noStrike">
                  <a:solidFill>
                    <a:srgbClr val="404040"/>
                  </a:solidFill>
                  <a:ea typeface="NanumSquare Regular"/>
                </a:rPr>
                <a:t>목표입니다</a:t>
              </a:r>
              <a:r>
                <a:rPr lang="en-US" sz="2000" b="0" i="0" u="none" strike="noStrike">
                  <a:solidFill>
                    <a:srgbClr val="404040"/>
                  </a:solidFill>
                  <a:latin typeface="NanumSquare Regular"/>
                </a:rPr>
                <a:t>. </a:t>
              </a:r>
              <a:r>
                <a:rPr lang="ko-KR" sz="2000" b="0" i="0" u="none" strike="noStrike">
                  <a:solidFill>
                    <a:srgbClr val="404040"/>
                  </a:solidFill>
                  <a:ea typeface="NanumSquare Regular"/>
                </a:rPr>
                <a:t>여기에</a:t>
              </a:r>
              <a:r>
                <a:rPr lang="en-US" sz="2000" b="0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MLOps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를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접목하여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공</a:t>
              </a:r>
            </a:p>
            <a:p>
              <a:pPr lvl="0" algn="l">
                <a:lnSpc>
                  <a:spcPct val="116199"/>
                </a:lnSpc>
              </a:pP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정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데이터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기반의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자동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분석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및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예측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기능</a:t>
              </a:r>
              <a:r>
                <a:rPr lang="ko-KR" sz="2000" b="0" i="0" u="none" strike="noStrike">
                  <a:solidFill>
                    <a:srgbClr val="404040"/>
                  </a:solidFill>
                  <a:ea typeface="NanumSquare Regular"/>
                </a:rPr>
                <a:t>을</a:t>
              </a:r>
              <a:r>
                <a:rPr lang="en-US" sz="2000" b="0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0" i="0" u="none" strike="noStrike">
                  <a:solidFill>
                    <a:srgbClr val="404040"/>
                  </a:solidFill>
                  <a:ea typeface="NanumSquare Regular"/>
                </a:rPr>
                <a:t>더한</a:t>
              </a:r>
              <a:r>
                <a:rPr lang="en-US" sz="2000" b="0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0" i="0" u="none" strike="noStrike">
                  <a:solidFill>
                    <a:srgbClr val="404040"/>
                  </a:solidFill>
                  <a:ea typeface="NanumSquare Regular"/>
                </a:rPr>
                <a:t>지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속적으로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진화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가능한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차세대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스마트팩토리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솔루션을</a:t>
              </a:r>
              <a:r>
                <a:rPr lang="en-US" sz="2000" b="1" i="0" u="none" strike="noStrike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1" i="0" u="none" strike="noStrike">
                  <a:solidFill>
                    <a:srgbClr val="404040"/>
                  </a:solidFill>
                  <a:ea typeface="NanumSquare Regular"/>
                </a:rPr>
                <a:t>구현</a:t>
              </a:r>
              <a:r>
                <a:rPr lang="ko-KR" sz="2000" b="0" i="0" u="none" strike="noStrike">
                  <a:solidFill>
                    <a:srgbClr val="404040"/>
                  </a:solidFill>
                  <a:ea typeface="NanumSquare Regular"/>
                </a:rPr>
                <a:t>합니다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600200" y="3479800"/>
              <a:ext cx="8877300" cy="7112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99600"/>
                </a:lnSpc>
              </a:pPr>
              <a:r>
                <a:rPr lang="ko-KR" sz="4000" b="0" i="0" u="none" strike="noStrike" spc="-200" dirty="0">
                  <a:solidFill>
                    <a:srgbClr val="476EE7"/>
                  </a:solidFill>
                  <a:ea typeface="NanumSquare ExtraBold"/>
                </a:rPr>
                <a:t>프로젝트</a:t>
              </a:r>
              <a:r>
                <a:rPr lang="en-US" sz="4000" b="0" i="0" u="none" strike="noStrike" spc="-200" dirty="0">
                  <a:solidFill>
                    <a:srgbClr val="476EE7"/>
                  </a:solidFill>
                  <a:latin typeface="NanumSquare ExtraBold"/>
                </a:rPr>
                <a:t> </a:t>
              </a:r>
              <a:r>
                <a:rPr lang="ko-KR" sz="4000" b="0" i="0" u="none" strike="noStrike" spc="-200" dirty="0">
                  <a:solidFill>
                    <a:srgbClr val="476EE7"/>
                  </a:solidFill>
                  <a:ea typeface="NanumSquare ExtraBold"/>
                </a:rPr>
                <a:t>목표</a:t>
              </a:r>
            </a:p>
          </p:txBody>
        </p:sp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3100" y="3429000"/>
              <a:ext cx="812800" cy="812800"/>
            </a:xfrm>
            <a:prstGeom prst="rect">
              <a:avLst/>
            </a:prstGeom>
            <a:effectLst>
              <a:outerShdw blurRad="6500" dist="74571" dir="2700000">
                <a:srgbClr val="000000">
                  <a:alpha val="50000"/>
                </a:srgbClr>
              </a:outerShdw>
            </a:effectLst>
          </p:spPr>
        </p:pic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F453F965-660E-E8B2-2E93-44E9D5D603C6}"/>
              </a:ext>
            </a:extLst>
          </p:cNvPr>
          <p:cNvGrpSpPr/>
          <p:nvPr/>
        </p:nvGrpSpPr>
        <p:grpSpPr>
          <a:xfrm>
            <a:off x="342900" y="5600700"/>
            <a:ext cx="17589500" cy="749300"/>
            <a:chOff x="342900" y="5600700"/>
            <a:chExt cx="17589500" cy="749300"/>
          </a:xfrm>
        </p:grpSpPr>
        <p:sp>
          <p:nvSpPr>
            <p:cNvPr id="9" name="TextBox 9"/>
            <p:cNvSpPr txBox="1"/>
            <p:nvPr/>
          </p:nvSpPr>
          <p:spPr>
            <a:xfrm>
              <a:off x="368300" y="5600700"/>
              <a:ext cx="8864600" cy="6223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99600"/>
                </a:lnSpc>
              </a:pPr>
              <a:r>
                <a:rPr lang="ko-KR" sz="3500" b="0" i="0" u="none" strike="noStrike" spc="-100" dirty="0">
                  <a:solidFill>
                    <a:srgbClr val="476EE7"/>
                  </a:solidFill>
                  <a:ea typeface="NanumSquare ExtraBold"/>
                </a:rPr>
                <a:t>주요</a:t>
              </a:r>
              <a:r>
                <a:rPr lang="en-US" sz="3500" b="0" i="0" u="none" strike="noStrike" spc="-100" dirty="0">
                  <a:solidFill>
                    <a:srgbClr val="476EE7"/>
                  </a:solidFill>
                  <a:latin typeface="NanumSquare ExtraBold"/>
                </a:rPr>
                <a:t> </a:t>
              </a:r>
              <a:r>
                <a:rPr lang="ko-KR" sz="3500" b="0" i="0" u="none" strike="noStrike" spc="-100" dirty="0">
                  <a:solidFill>
                    <a:srgbClr val="476EE7"/>
                  </a:solidFill>
                  <a:ea typeface="NanumSquare ExtraBold"/>
                </a:rPr>
                <a:t>가치</a:t>
              </a:r>
            </a:p>
          </p:txBody>
        </p:sp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10">
              <a:alphaModFix amt="50000"/>
            </a:blip>
            <a:stretch>
              <a:fillRect/>
            </a:stretch>
          </p:blipFill>
          <p:spPr>
            <a:xfrm>
              <a:off x="342900" y="6248400"/>
              <a:ext cx="17589500" cy="101600"/>
            </a:xfrm>
            <a:prstGeom prst="rect">
              <a:avLst/>
            </a:prstGeom>
          </p:spPr>
        </p:pic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72E6F4CD-5721-C465-1233-03B50A774563}"/>
              </a:ext>
            </a:extLst>
          </p:cNvPr>
          <p:cNvGrpSpPr/>
          <p:nvPr/>
        </p:nvGrpSpPr>
        <p:grpSpPr>
          <a:xfrm>
            <a:off x="368300" y="7785100"/>
            <a:ext cx="8369300" cy="1104900"/>
            <a:chOff x="368300" y="7785100"/>
            <a:chExt cx="8369300" cy="1104900"/>
          </a:xfrm>
        </p:grpSpPr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68300" y="7785100"/>
              <a:ext cx="8369300" cy="1104900"/>
            </a:xfrm>
            <a:prstGeom prst="rect">
              <a:avLst/>
            </a:prstGeom>
          </p:spPr>
        </p:pic>
        <p:sp>
          <p:nvSpPr>
            <p:cNvPr id="27" name="TextBox 27"/>
            <p:cNvSpPr txBox="1"/>
            <p:nvPr/>
          </p:nvSpPr>
          <p:spPr>
            <a:xfrm>
              <a:off x="1981200" y="7975600"/>
              <a:ext cx="2400300" cy="508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900" b="1" i="0" u="none" strike="noStrike" dirty="0">
                  <a:solidFill>
                    <a:srgbClr val="476EE7"/>
                  </a:solidFill>
                  <a:ea typeface="Pretendard Regular"/>
                </a:rPr>
                <a:t>예방적</a:t>
              </a:r>
              <a:r>
                <a:rPr lang="en-US" sz="2900" b="1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2900" b="1" i="0" u="none" strike="noStrike" dirty="0">
                  <a:solidFill>
                    <a:srgbClr val="476EE7"/>
                  </a:solidFill>
                  <a:ea typeface="Pretendard Regular"/>
                </a:rPr>
                <a:t>유지보수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2032000" y="8470900"/>
              <a:ext cx="3606800" cy="266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예지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보전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기능으로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설비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고장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사전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예측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및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대응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 </a:t>
              </a:r>
            </a:p>
          </p:txBody>
        </p:sp>
        <p:pic>
          <p:nvPicPr>
            <p:cNvPr id="35" name="Picture 35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143000" y="8178800"/>
              <a:ext cx="355600" cy="355600"/>
            </a:xfrm>
            <a:prstGeom prst="rect">
              <a:avLst/>
            </a:prstGeom>
          </p:spPr>
        </p:pic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CF2193BA-2601-5CB2-E125-F83E41114455}"/>
              </a:ext>
            </a:extLst>
          </p:cNvPr>
          <p:cNvGrpSpPr/>
          <p:nvPr/>
        </p:nvGrpSpPr>
        <p:grpSpPr>
          <a:xfrm>
            <a:off x="368300" y="6565900"/>
            <a:ext cx="8369300" cy="1104900"/>
            <a:chOff x="368300" y="6565900"/>
            <a:chExt cx="8369300" cy="1104900"/>
          </a:xfrm>
        </p:grpSpPr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68300" y="6565900"/>
              <a:ext cx="8369300" cy="1104900"/>
            </a:xfrm>
            <a:prstGeom prst="rect">
              <a:avLst/>
            </a:prstGeom>
          </p:spPr>
        </p:pic>
        <p:sp>
          <p:nvSpPr>
            <p:cNvPr id="22" name="TextBox 22"/>
            <p:cNvSpPr txBox="1"/>
            <p:nvPr/>
          </p:nvSpPr>
          <p:spPr>
            <a:xfrm>
              <a:off x="1981200" y="6756400"/>
              <a:ext cx="2171700" cy="508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900" b="1" i="0" u="none" strike="noStrike" dirty="0">
                  <a:solidFill>
                    <a:srgbClr val="476EE7"/>
                  </a:solidFill>
                  <a:ea typeface="Pretendard Regular"/>
                </a:rPr>
                <a:t>품질</a:t>
              </a:r>
              <a:r>
                <a:rPr lang="en-US" sz="2900" b="1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2900" b="1" i="0" u="none" strike="noStrike" dirty="0">
                  <a:solidFill>
                    <a:srgbClr val="476EE7"/>
                  </a:solidFill>
                  <a:ea typeface="Pretendard Regular"/>
                </a:rPr>
                <a:t>관리</a:t>
              </a:r>
              <a:r>
                <a:rPr lang="en-US" sz="2900" b="1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2900" b="1" i="0" u="none" strike="noStrike" dirty="0">
                  <a:solidFill>
                    <a:srgbClr val="476EE7"/>
                  </a:solidFill>
                  <a:ea typeface="Pretendard Regular"/>
                </a:rPr>
                <a:t>개선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2032000" y="7251700"/>
              <a:ext cx="4254500" cy="266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품질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편차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측정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및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분석으로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불량률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감소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일관된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품질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확보</a:t>
              </a:r>
            </a:p>
          </p:txBody>
        </p:sp>
        <p:pic>
          <p:nvPicPr>
            <p:cNvPr id="36" name="Picture 36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143000" y="7010400"/>
              <a:ext cx="355600" cy="292100"/>
            </a:xfrm>
            <a:prstGeom prst="rect">
              <a:avLst/>
            </a:prstGeom>
          </p:spPr>
        </p:pic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C51A3D-3B62-B7F9-48A2-2F45507AF3AB}"/>
              </a:ext>
            </a:extLst>
          </p:cNvPr>
          <p:cNvGrpSpPr/>
          <p:nvPr/>
        </p:nvGrpSpPr>
        <p:grpSpPr>
          <a:xfrm>
            <a:off x="368300" y="8991600"/>
            <a:ext cx="8369300" cy="1104900"/>
            <a:chOff x="368300" y="8991600"/>
            <a:chExt cx="8369300" cy="1104900"/>
          </a:xfrm>
        </p:grpSpPr>
        <p:pic>
          <p:nvPicPr>
            <p:cNvPr id="29" name="Picture 29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68300" y="8991600"/>
              <a:ext cx="8369300" cy="1104900"/>
            </a:xfrm>
            <a:prstGeom prst="rect">
              <a:avLst/>
            </a:prstGeom>
          </p:spPr>
        </p:pic>
        <p:sp>
          <p:nvSpPr>
            <p:cNvPr id="30" name="TextBox 30"/>
            <p:cNvSpPr txBox="1"/>
            <p:nvPr/>
          </p:nvSpPr>
          <p:spPr>
            <a:xfrm>
              <a:off x="1981200" y="9182100"/>
              <a:ext cx="2070100" cy="508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900" b="1" i="0" u="none" strike="noStrike" dirty="0">
                  <a:solidFill>
                    <a:srgbClr val="476EE7"/>
                  </a:solidFill>
                  <a:ea typeface="Pretendard Regular"/>
                </a:rPr>
                <a:t>유연한</a:t>
              </a:r>
              <a:r>
                <a:rPr lang="en-US" sz="2900" b="1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2900" b="1" i="0" u="none" strike="noStrike" dirty="0">
                  <a:solidFill>
                    <a:srgbClr val="476EE7"/>
                  </a:solidFill>
                  <a:ea typeface="Pretendard Regular"/>
                </a:rPr>
                <a:t>확장성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2032000" y="9677400"/>
              <a:ext cx="3721100" cy="266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모듈형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구조로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기업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맞춤형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기능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추가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및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통합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용이</a:t>
              </a:r>
            </a:p>
          </p:txBody>
        </p:sp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143000" y="9423400"/>
              <a:ext cx="355600" cy="266700"/>
            </a:xfrm>
            <a:prstGeom prst="rect">
              <a:avLst/>
            </a:prstGeom>
            <a:effectLst>
              <a:outerShdw blurRad="702" dist="61261" dir="2700000">
                <a:srgbClr val="000000">
                  <a:alpha val="50000"/>
                </a:srgbClr>
              </a:outerShdw>
            </a:effectLst>
          </p:spPr>
        </p:pic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750A50AE-F3C8-5AAD-64FD-ECC282CA2162}"/>
              </a:ext>
            </a:extLst>
          </p:cNvPr>
          <p:cNvGrpSpPr/>
          <p:nvPr/>
        </p:nvGrpSpPr>
        <p:grpSpPr>
          <a:xfrm>
            <a:off x="9588500" y="6565900"/>
            <a:ext cx="8369300" cy="1104900"/>
            <a:chOff x="9588500" y="6565900"/>
            <a:chExt cx="8369300" cy="1104900"/>
          </a:xfrm>
        </p:grpSpPr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588500" y="6565900"/>
              <a:ext cx="8369300" cy="1104900"/>
            </a:xfrm>
            <a:prstGeom prst="rect">
              <a:avLst/>
            </a:prstGeom>
          </p:spPr>
        </p:pic>
        <p:sp>
          <p:nvSpPr>
            <p:cNvPr id="24" name="TextBox 24"/>
            <p:cNvSpPr txBox="1"/>
            <p:nvPr/>
          </p:nvSpPr>
          <p:spPr>
            <a:xfrm>
              <a:off x="11201400" y="6756400"/>
              <a:ext cx="2489200" cy="508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900" b="1" i="0" u="none" strike="noStrike" dirty="0">
                  <a:solidFill>
                    <a:srgbClr val="476EE7"/>
                  </a:solidFill>
                  <a:ea typeface="Pretendard Regular"/>
                </a:rPr>
                <a:t>설비</a:t>
              </a:r>
              <a:r>
                <a:rPr lang="en-US" sz="2900" b="1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2900" b="1" i="0" u="none" strike="noStrike" dirty="0">
                  <a:solidFill>
                    <a:srgbClr val="476EE7"/>
                  </a:solidFill>
                  <a:ea typeface="Pretendard Regular"/>
                </a:rPr>
                <a:t>효율성</a:t>
              </a:r>
              <a:r>
                <a:rPr lang="en-US" sz="2900" b="1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2900" b="1" i="0" u="none" strike="noStrike" dirty="0">
                  <a:solidFill>
                    <a:srgbClr val="476EE7"/>
                  </a:solidFill>
                  <a:ea typeface="Pretendard Regular"/>
                </a:rPr>
                <a:t>증대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11239500" y="7251700"/>
              <a:ext cx="2921000" cy="266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설비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상태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실시간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모니터링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가동률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향상</a:t>
              </a:r>
            </a:p>
          </p:txBody>
        </p:sp>
        <p:pic>
          <p:nvPicPr>
            <p:cNvPr id="38" name="Picture 38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10337800" y="6908800"/>
              <a:ext cx="482600" cy="431800"/>
            </a:xfrm>
            <a:prstGeom prst="rect">
              <a:avLst/>
            </a:prstGeom>
          </p:spPr>
        </p:pic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40A2D6B2-5294-6508-B1D8-D51C5ABC71FA}"/>
              </a:ext>
            </a:extLst>
          </p:cNvPr>
          <p:cNvGrpSpPr/>
          <p:nvPr/>
        </p:nvGrpSpPr>
        <p:grpSpPr>
          <a:xfrm>
            <a:off x="9588500" y="7785100"/>
            <a:ext cx="8369300" cy="1104900"/>
            <a:chOff x="9588500" y="7785100"/>
            <a:chExt cx="8369300" cy="1104900"/>
          </a:xfrm>
        </p:grpSpPr>
        <p:pic>
          <p:nvPicPr>
            <p:cNvPr id="32" name="Picture 32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588500" y="7785100"/>
              <a:ext cx="8369300" cy="1104900"/>
            </a:xfrm>
            <a:prstGeom prst="rect">
              <a:avLst/>
            </a:prstGeom>
          </p:spPr>
        </p:pic>
        <p:pic>
          <p:nvPicPr>
            <p:cNvPr id="33" name="Picture 33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0363200" y="8204200"/>
              <a:ext cx="431800" cy="292100"/>
            </a:xfrm>
            <a:prstGeom prst="rect">
              <a:avLst/>
            </a:prstGeom>
            <a:effectLst>
              <a:outerShdw blurRad="837" dist="26756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40" name="TextBox 40"/>
            <p:cNvSpPr txBox="1"/>
            <p:nvPr/>
          </p:nvSpPr>
          <p:spPr>
            <a:xfrm>
              <a:off x="11239500" y="7962900"/>
              <a:ext cx="1765300" cy="508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900" b="1" i="0" u="none" strike="noStrike" dirty="0">
                  <a:solidFill>
                    <a:srgbClr val="476EE7"/>
                  </a:solidFill>
                  <a:ea typeface="Pretendard Regular"/>
                </a:rPr>
                <a:t>생산성</a:t>
              </a:r>
              <a:r>
                <a:rPr lang="en-US" sz="2900" b="1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2900" b="1" i="0" u="none" strike="noStrike" dirty="0">
                  <a:solidFill>
                    <a:srgbClr val="476EE7"/>
                  </a:solidFill>
                  <a:ea typeface="Pretendard Regular"/>
                </a:rPr>
                <a:t>증대</a:t>
              </a:r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11290300" y="8458200"/>
              <a:ext cx="3416300" cy="266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500" b="0" i="0" u="none" strike="noStrike" dirty="0">
                  <a:solidFill>
                    <a:srgbClr val="000000"/>
                  </a:solidFill>
                  <a:ea typeface="Pretendard Regular"/>
                </a:rPr>
                <a:t>실시간</a:t>
              </a:r>
              <a:r>
                <a:rPr lang="en-US" sz="15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000000"/>
                  </a:solidFill>
                  <a:ea typeface="Pretendard Regular"/>
                </a:rPr>
                <a:t>데이터</a:t>
              </a:r>
              <a:r>
                <a:rPr lang="en-US" sz="15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000000"/>
                  </a:solidFill>
                  <a:ea typeface="Pretendard Regular"/>
                </a:rPr>
                <a:t>기반</a:t>
              </a:r>
              <a:r>
                <a:rPr lang="en-US" sz="15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000000"/>
                  </a:solidFill>
                  <a:ea typeface="Pretendard Regular"/>
                </a:rPr>
                <a:t>의사결정으로</a:t>
              </a:r>
              <a:r>
                <a:rPr lang="en-US" sz="15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000000"/>
                  </a:solidFill>
                  <a:ea typeface="Pretendard Regular"/>
                </a:rPr>
                <a:t>공정</a:t>
              </a:r>
              <a:r>
                <a:rPr lang="en-US" sz="15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000000"/>
                  </a:solidFill>
                  <a:ea typeface="Pretendard Regular"/>
                </a:rPr>
                <a:t>최적화</a:t>
              </a: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748F81A0-41F3-FC6C-6827-F314272D1F40}"/>
              </a:ext>
            </a:extLst>
          </p:cNvPr>
          <p:cNvGrpSpPr/>
          <p:nvPr/>
        </p:nvGrpSpPr>
        <p:grpSpPr>
          <a:xfrm>
            <a:off x="9588500" y="8991600"/>
            <a:ext cx="8369300" cy="1104900"/>
            <a:chOff x="9588500" y="8991600"/>
            <a:chExt cx="8369300" cy="1104900"/>
          </a:xfrm>
        </p:grpSpPr>
        <p:pic>
          <p:nvPicPr>
            <p:cNvPr id="34" name="Picture 34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588500" y="8991600"/>
              <a:ext cx="8369300" cy="1104900"/>
            </a:xfrm>
            <a:prstGeom prst="rect">
              <a:avLst/>
            </a:prstGeom>
          </p:spPr>
        </p:pic>
        <p:pic>
          <p:nvPicPr>
            <p:cNvPr id="39" name="Picture 39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10337800" y="9359900"/>
              <a:ext cx="482600" cy="393700"/>
            </a:xfrm>
            <a:prstGeom prst="rect">
              <a:avLst/>
            </a:prstGeom>
          </p:spPr>
        </p:pic>
        <p:sp>
          <p:nvSpPr>
            <p:cNvPr id="42" name="TextBox 42"/>
            <p:cNvSpPr txBox="1"/>
            <p:nvPr/>
          </p:nvSpPr>
          <p:spPr>
            <a:xfrm>
              <a:off x="11239500" y="9169400"/>
              <a:ext cx="4089400" cy="508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900" b="1" i="0" u="none" strike="noStrike" dirty="0">
                  <a:solidFill>
                    <a:srgbClr val="476EE7"/>
                  </a:solidFill>
                  <a:ea typeface="Pretendard Regular"/>
                </a:rPr>
                <a:t>자동화된</a:t>
              </a:r>
              <a:r>
                <a:rPr lang="en-US" sz="2900" b="1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2900" b="1" i="0" u="none" strike="noStrike" dirty="0">
                  <a:solidFill>
                    <a:srgbClr val="476EE7"/>
                  </a:solidFill>
                  <a:ea typeface="Pretendard Regular"/>
                </a:rPr>
                <a:t>데이터</a:t>
              </a:r>
              <a:r>
                <a:rPr lang="en-US" sz="2900" b="1" i="0" u="none" strike="noStrike" dirty="0">
                  <a:solidFill>
                    <a:srgbClr val="476EE7"/>
                  </a:solidFill>
                  <a:latin typeface="Pretendard Regular"/>
                </a:rPr>
                <a:t> </a:t>
              </a:r>
              <a:r>
                <a:rPr lang="ko-KR" sz="2900" b="1" i="0" u="none" strike="noStrike" dirty="0">
                  <a:solidFill>
                    <a:srgbClr val="476EE7"/>
                  </a:solidFill>
                  <a:ea typeface="Pretendard Regular"/>
                </a:rPr>
                <a:t>파이프라인</a:t>
              </a: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11290300" y="9664700"/>
              <a:ext cx="3289300" cy="266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500" b="0" i="0" u="none" strike="noStrike" dirty="0" err="1">
                  <a:solidFill>
                    <a:srgbClr val="000000"/>
                  </a:solidFill>
                  <a:latin typeface="Pretendard Regular"/>
                </a:rPr>
                <a:t>MLOps</a:t>
              </a:r>
              <a:r>
                <a:rPr lang="en-US" sz="15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000000"/>
                  </a:solidFill>
                  <a:ea typeface="Pretendard Regular"/>
                </a:rPr>
                <a:t>기반</a:t>
              </a:r>
              <a:r>
                <a:rPr lang="en-US" sz="15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000000"/>
                  </a:solidFill>
                  <a:ea typeface="Pretendard Regular"/>
                </a:rPr>
                <a:t>자동</a:t>
              </a:r>
              <a:r>
                <a:rPr lang="en-US" sz="15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000000"/>
                  </a:solidFill>
                  <a:ea typeface="Pretendard Regular"/>
                </a:rPr>
                <a:t>학습</a:t>
              </a:r>
              <a:r>
                <a:rPr lang="en-US" sz="15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000000"/>
                  </a:solidFill>
                  <a:ea typeface="Pretendard Regular"/>
                </a:rPr>
                <a:t>및</a:t>
              </a:r>
              <a:r>
                <a:rPr lang="en-US" sz="15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000000"/>
                  </a:solidFill>
                  <a:ea typeface="Pretendard Regular"/>
                </a:rPr>
                <a:t>모델</a:t>
              </a:r>
              <a:r>
                <a:rPr lang="en-US" sz="15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000000"/>
                  </a:solidFill>
                  <a:ea typeface="Pretendard Regular"/>
                </a:rPr>
                <a:t>배포</a:t>
              </a:r>
              <a:r>
                <a:rPr lang="en-US" sz="15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000000"/>
                  </a:solidFill>
                  <a:ea typeface="Pretendard Regular"/>
                </a:rPr>
                <a:t>시스템</a:t>
              </a:r>
            </a:p>
          </p:txBody>
        </p:sp>
      </p:grpSp>
      <p:pic>
        <p:nvPicPr>
          <p:cNvPr id="44" name="Picture 44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035800" y="76200"/>
            <a:ext cx="901700" cy="546100"/>
          </a:xfrm>
          <a:prstGeom prst="rect">
            <a:avLst/>
          </a:prstGeom>
        </p:spPr>
      </p:pic>
      <p:pic>
        <p:nvPicPr>
          <p:cNvPr id="45" name="Picture 45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604000" y="76200"/>
            <a:ext cx="901700" cy="546100"/>
          </a:xfrm>
          <a:prstGeom prst="rect">
            <a:avLst/>
          </a:prstGeom>
        </p:spPr>
      </p:pic>
      <p:pic>
        <p:nvPicPr>
          <p:cNvPr id="46" name="Picture 46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172200" y="76200"/>
            <a:ext cx="901700" cy="546100"/>
          </a:xfrm>
          <a:prstGeom prst="rect">
            <a:avLst/>
          </a:prstGeom>
        </p:spPr>
      </p:pic>
      <p:pic>
        <p:nvPicPr>
          <p:cNvPr id="47" name="Picture 47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939800" y="76200"/>
            <a:ext cx="5715000" cy="546100"/>
          </a:xfrm>
          <a:prstGeom prst="rect">
            <a:avLst/>
          </a:prstGeom>
        </p:spPr>
      </p:pic>
      <p:sp>
        <p:nvSpPr>
          <p:cNvPr id="48" name="TextBox 48"/>
          <p:cNvSpPr txBox="1"/>
          <p:nvPr/>
        </p:nvSpPr>
        <p:spPr>
          <a:xfrm>
            <a:off x="1498600" y="152400"/>
            <a:ext cx="3759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프로젝트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개요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1016000" y="152400"/>
            <a:ext cx="5461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01.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6718300" y="1524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2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7175500" y="1524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3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7594600" y="1524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0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7200" y="0"/>
            <a:ext cx="1320800" cy="1320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348200" y="419100"/>
            <a:ext cx="622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000" b="1" i="0" u="none" strike="noStrike" dirty="0">
                <a:solidFill>
                  <a:srgbClr val="5B80EF"/>
                </a:solidFill>
                <a:latin typeface="Pretendard Black"/>
              </a:rPr>
              <a:t>4/23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500" y="0"/>
            <a:ext cx="8026400" cy="21209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7100" y="622300"/>
            <a:ext cx="7467600" cy="101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8400" y="8166100"/>
            <a:ext cx="355600" cy="355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1100" y="9385300"/>
            <a:ext cx="330200" cy="3175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18700" y="8204200"/>
            <a:ext cx="431800" cy="2921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44100" y="9398000"/>
            <a:ext cx="330200" cy="330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723900"/>
            <a:ext cx="18288000" cy="9563100"/>
          </a:xfrm>
          <a:prstGeom prst="rect">
            <a:avLst/>
          </a:prstGeom>
        </p:spPr>
      </p:pic>
      <p:grpSp>
        <p:nvGrpSpPr>
          <p:cNvPr id="63" name="그룹 62">
            <a:extLst>
              <a:ext uri="{FF2B5EF4-FFF2-40B4-BE49-F238E27FC236}">
                <a16:creationId xmlns:a16="http://schemas.microsoft.com/office/drawing/2014/main" id="{5F80964E-9EFA-CC5E-4005-5B04F838BB6D}"/>
              </a:ext>
            </a:extLst>
          </p:cNvPr>
          <p:cNvGrpSpPr/>
          <p:nvPr/>
        </p:nvGrpSpPr>
        <p:grpSpPr>
          <a:xfrm>
            <a:off x="254000" y="1104900"/>
            <a:ext cx="8661400" cy="6756400"/>
            <a:chOff x="254000" y="1104900"/>
            <a:chExt cx="8661400" cy="6756400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11">
              <a:alphaModFix amt="80000"/>
            </a:blip>
            <a:stretch>
              <a:fillRect/>
            </a:stretch>
          </p:blipFill>
          <p:spPr>
            <a:xfrm>
              <a:off x="584200" y="1104900"/>
              <a:ext cx="7899400" cy="6756400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254000" y="1308100"/>
              <a:ext cx="8661400" cy="7112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99600"/>
                </a:lnSpc>
              </a:pPr>
              <a:r>
                <a:rPr lang="ko-KR" sz="4000" b="0" i="0" u="none" strike="noStrike" spc="-200" dirty="0">
                  <a:solidFill>
                    <a:srgbClr val="476EE7"/>
                  </a:solidFill>
                  <a:ea typeface="NanumSquare ExtraBold"/>
                </a:rPr>
                <a:t>예상</a:t>
              </a:r>
              <a:r>
                <a:rPr lang="en-US" sz="4000" b="0" i="0" u="none" strike="noStrike" spc="-200" dirty="0">
                  <a:solidFill>
                    <a:srgbClr val="476EE7"/>
                  </a:solidFill>
                  <a:latin typeface="NanumSquare ExtraBold"/>
                </a:rPr>
                <a:t> </a:t>
              </a:r>
              <a:r>
                <a:rPr lang="ko-KR" sz="4000" b="0" i="0" u="none" strike="noStrike" spc="-200" dirty="0">
                  <a:solidFill>
                    <a:srgbClr val="476EE7"/>
                  </a:solidFill>
                  <a:ea typeface="NanumSquare ExtraBold"/>
                </a:rPr>
                <a:t>투자</a:t>
              </a:r>
              <a:r>
                <a:rPr lang="en-US" sz="4000" b="0" i="0" u="none" strike="noStrike" spc="-200" dirty="0">
                  <a:solidFill>
                    <a:srgbClr val="476EE7"/>
                  </a:solidFill>
                  <a:latin typeface="NanumSquare ExtraBold"/>
                </a:rPr>
                <a:t> </a:t>
              </a:r>
              <a:r>
                <a:rPr lang="ko-KR" sz="4000" b="0" i="0" u="none" strike="noStrike" spc="-200" dirty="0">
                  <a:solidFill>
                    <a:srgbClr val="476EE7"/>
                  </a:solidFill>
                  <a:ea typeface="NanumSquare ExtraBold"/>
                </a:rPr>
                <a:t>수익률</a:t>
              </a:r>
              <a:r>
                <a:rPr lang="en-US" sz="4000" b="0" i="0" u="none" strike="noStrike" spc="-200" dirty="0">
                  <a:solidFill>
                    <a:srgbClr val="476EE7"/>
                  </a:solidFill>
                  <a:latin typeface="NanumSquare ExtraBold"/>
                </a:rPr>
                <a:t> (ROI)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279400" y="2032000"/>
              <a:ext cx="8610600" cy="7112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116199"/>
                </a:lnSpc>
              </a:pPr>
              <a:r>
                <a:rPr lang="en-US" sz="2000" b="0" i="0" u="none" strike="noStrike" dirty="0">
                  <a:solidFill>
                    <a:srgbClr val="404040"/>
                  </a:solidFill>
                  <a:latin typeface="NanumSquare Regular"/>
                </a:rPr>
                <a:t>MES + </a:t>
              </a:r>
              <a:r>
                <a:rPr lang="en-US" sz="2000" b="0" i="0" u="none" strike="noStrike" dirty="0" err="1">
                  <a:solidFill>
                    <a:srgbClr val="404040"/>
                  </a:solidFill>
                  <a:latin typeface="NanumSquare Regular"/>
                </a:rPr>
                <a:t>MLOps</a:t>
              </a:r>
              <a:r>
                <a:rPr lang="en-US" sz="2000" b="0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0" i="0" u="none" strike="noStrike" dirty="0">
                  <a:solidFill>
                    <a:srgbClr val="404040"/>
                  </a:solidFill>
                  <a:ea typeface="NanumSquare Regular"/>
                </a:rPr>
                <a:t>통합</a:t>
              </a:r>
              <a:r>
                <a:rPr lang="en-US" sz="2000" b="0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0" i="0" u="none" strike="noStrike" dirty="0">
                  <a:solidFill>
                    <a:srgbClr val="404040"/>
                  </a:solidFill>
                  <a:ea typeface="NanumSquare Regular"/>
                </a:rPr>
                <a:t>시스템</a:t>
              </a:r>
              <a:r>
                <a:rPr lang="en-US" sz="2000" b="0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0" i="0" u="none" strike="noStrike" dirty="0">
                  <a:solidFill>
                    <a:srgbClr val="404040"/>
                  </a:solidFill>
                  <a:ea typeface="NanumSquare Regular"/>
                </a:rPr>
                <a:t>도입</a:t>
              </a:r>
              <a:r>
                <a:rPr lang="en-US" sz="2000" b="0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0" i="0" u="none" strike="noStrike" dirty="0">
                  <a:solidFill>
                    <a:srgbClr val="404040"/>
                  </a:solidFill>
                  <a:ea typeface="NanumSquare Regular"/>
                </a:rPr>
                <a:t>시</a:t>
              </a:r>
              <a:r>
                <a:rPr lang="en-US" sz="2000" b="0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0" i="0" u="none" strike="noStrike" dirty="0">
                  <a:solidFill>
                    <a:srgbClr val="404040"/>
                  </a:solidFill>
                  <a:ea typeface="NanumSquare Regular"/>
                </a:rPr>
                <a:t>기대</a:t>
              </a:r>
              <a:r>
                <a:rPr lang="en-US" sz="2000" b="0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2000" b="0" i="0" u="none" strike="noStrike" dirty="0">
                  <a:solidFill>
                    <a:srgbClr val="404040"/>
                  </a:solidFill>
                  <a:ea typeface="NanumSquare Regular"/>
                </a:rPr>
                <a:t>효과</a:t>
              </a:r>
            </a:p>
            <a:p>
              <a:pPr lvl="0" algn="ctr">
                <a:lnSpc>
                  <a:spcPct val="116199"/>
                </a:lnSpc>
              </a:pPr>
              <a:endParaRPr lang="ko-KR" sz="2000" b="0" i="0" u="none" strike="noStrike" dirty="0">
                <a:solidFill>
                  <a:srgbClr val="404040"/>
                </a:solidFill>
                <a:ea typeface="NanumSquare Regular"/>
              </a:endParaRPr>
            </a:p>
          </p:txBody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25500" y="2400300"/>
            <a:ext cx="7404100" cy="5232400"/>
          </a:xfrm>
          <a:prstGeom prst="rect">
            <a:avLst/>
          </a:prstGeom>
        </p:spPr>
      </p:pic>
      <p:grpSp>
        <p:nvGrpSpPr>
          <p:cNvPr id="69" name="그룹 68">
            <a:extLst>
              <a:ext uri="{FF2B5EF4-FFF2-40B4-BE49-F238E27FC236}">
                <a16:creationId xmlns:a16="http://schemas.microsoft.com/office/drawing/2014/main" id="{9AECF494-2D67-E263-684A-E407F6BC33BF}"/>
              </a:ext>
            </a:extLst>
          </p:cNvPr>
          <p:cNvGrpSpPr/>
          <p:nvPr/>
        </p:nvGrpSpPr>
        <p:grpSpPr>
          <a:xfrm>
            <a:off x="469900" y="8166100"/>
            <a:ext cx="17487900" cy="1917700"/>
            <a:chOff x="469900" y="8166100"/>
            <a:chExt cx="17487900" cy="1917700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469900" y="8166100"/>
              <a:ext cx="17487900" cy="1917700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800100" y="8369300"/>
              <a:ext cx="304800" cy="292100"/>
            </a:xfrm>
            <a:prstGeom prst="rect">
              <a:avLst/>
            </a:prstGeom>
            <a:effectLst>
              <a:outerShdw blurRad="853" dist="27012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25" name="TextBox 25"/>
            <p:cNvSpPr txBox="1"/>
            <p:nvPr/>
          </p:nvSpPr>
          <p:spPr>
            <a:xfrm>
              <a:off x="1231900" y="8343900"/>
              <a:ext cx="6743700" cy="3810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99600"/>
                </a:lnSpc>
              </a:pPr>
              <a:r>
                <a:rPr lang="ko-KR" sz="2100" b="0" i="0" u="none" strike="noStrike" spc="-100">
                  <a:solidFill>
                    <a:srgbClr val="6DC43A"/>
                  </a:solidFill>
                  <a:ea typeface="NanumSquare ExtraBold"/>
                </a:rPr>
                <a:t>스마트팩토리</a:t>
              </a:r>
              <a:r>
                <a:rPr lang="en-US" sz="2100" b="0" i="0" u="none" strike="noStrike" spc="-100">
                  <a:solidFill>
                    <a:srgbClr val="6DC43A"/>
                  </a:solidFill>
                  <a:latin typeface="NanumSquare ExtraBold"/>
                </a:rPr>
                <a:t> MES </a:t>
              </a:r>
              <a:r>
                <a:rPr lang="ko-KR" sz="2100" b="0" i="0" u="none" strike="noStrike" spc="-100">
                  <a:solidFill>
                    <a:srgbClr val="6DC43A"/>
                  </a:solidFill>
                  <a:ea typeface="NanumSquare ExtraBold"/>
                </a:rPr>
                <a:t>도입</a:t>
              </a:r>
              <a:r>
                <a:rPr lang="en-US" sz="2100" b="0" i="0" u="none" strike="noStrike" spc="-100">
                  <a:solidFill>
                    <a:srgbClr val="6DC43A"/>
                  </a:solidFill>
                  <a:latin typeface="NanumSquare ExtraBold"/>
                </a:rPr>
                <a:t> </a:t>
              </a:r>
              <a:r>
                <a:rPr lang="ko-KR" sz="2100" b="0" i="0" u="none" strike="noStrike" spc="-100">
                  <a:solidFill>
                    <a:srgbClr val="6DC43A"/>
                  </a:solidFill>
                  <a:ea typeface="NanumSquare ExtraBold"/>
                </a:rPr>
                <a:t>성공</a:t>
              </a:r>
              <a:r>
                <a:rPr lang="en-US" sz="2100" b="0" i="0" u="none" strike="noStrike" spc="-100">
                  <a:solidFill>
                    <a:srgbClr val="6DC43A"/>
                  </a:solidFill>
                  <a:latin typeface="NanumSquare ExtraBold"/>
                </a:rPr>
                <a:t> </a:t>
              </a:r>
              <a:r>
                <a:rPr lang="ko-KR" sz="2100" b="0" i="0" u="none" strike="noStrike" spc="-100">
                  <a:solidFill>
                    <a:srgbClr val="6DC43A"/>
                  </a:solidFill>
                  <a:ea typeface="NanumSquare ExtraBold"/>
                </a:rPr>
                <a:t>사례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F3A49D8A-6ADB-8810-5A2B-4E0AB9C9ECB7}"/>
              </a:ext>
            </a:extLst>
          </p:cNvPr>
          <p:cNvGrpSpPr/>
          <p:nvPr/>
        </p:nvGrpSpPr>
        <p:grpSpPr>
          <a:xfrm>
            <a:off x="800100" y="8864600"/>
            <a:ext cx="5334000" cy="1003300"/>
            <a:chOff x="800100" y="8864600"/>
            <a:chExt cx="5334000" cy="1003300"/>
          </a:xfrm>
        </p:grpSpPr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00100" y="8864600"/>
              <a:ext cx="5334000" cy="1003300"/>
            </a:xfrm>
            <a:prstGeom prst="rect">
              <a:avLst/>
            </a:prstGeom>
          </p:spPr>
        </p:pic>
        <p:sp>
          <p:nvSpPr>
            <p:cNvPr id="28" name="TextBox 28"/>
            <p:cNvSpPr txBox="1"/>
            <p:nvPr/>
          </p:nvSpPr>
          <p:spPr>
            <a:xfrm>
              <a:off x="2209800" y="8991600"/>
              <a:ext cx="2590800" cy="3683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99600"/>
                </a:lnSpc>
              </a:pPr>
              <a:r>
                <a:rPr lang="en-US" sz="2100" b="0" i="0" u="none" strike="noStrike" spc="-100" dirty="0">
                  <a:solidFill>
                    <a:srgbClr val="6DC43A"/>
                  </a:solidFill>
                  <a:latin typeface="NanumSquare ExtraBold"/>
                </a:rPr>
                <a:t>15% </a:t>
              </a:r>
              <a:r>
                <a:rPr lang="ko-KR" sz="2100" b="0" i="0" u="none" strike="noStrike" spc="-100" dirty="0">
                  <a:solidFill>
                    <a:srgbClr val="6DC43A"/>
                  </a:solidFill>
                  <a:ea typeface="NanumSquare ExtraBold"/>
                </a:rPr>
                <a:t>제품생산성</a:t>
              </a:r>
              <a:r>
                <a:rPr lang="en-US" sz="2100" b="0" i="0" u="none" strike="noStrike" spc="-100" dirty="0">
                  <a:solidFill>
                    <a:srgbClr val="6DC43A"/>
                  </a:solidFill>
                  <a:latin typeface="NanumSquare ExtraBold"/>
                </a:rPr>
                <a:t> </a:t>
              </a:r>
              <a:r>
                <a:rPr lang="ko-KR" sz="2100" b="0" i="0" u="none" strike="noStrike" spc="-100" dirty="0">
                  <a:solidFill>
                    <a:srgbClr val="6DC43A"/>
                  </a:solidFill>
                  <a:ea typeface="NanumSquare ExtraBold"/>
                </a:rPr>
                <a:t>증가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092200" y="9436100"/>
              <a:ext cx="4762500" cy="3429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116199"/>
                </a:lnSpc>
              </a:pPr>
              <a:r>
                <a:rPr lang="ko-KR" sz="1900" b="0" i="0" u="none" strike="noStrike" dirty="0">
                  <a:solidFill>
                    <a:srgbClr val="404040"/>
                  </a:solidFill>
                  <a:ea typeface="NanumSquare Regular"/>
                </a:rPr>
                <a:t>글로벌</a:t>
              </a:r>
              <a:r>
                <a:rPr lang="en-US" sz="1900" b="0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1900" b="0" i="0" u="none" strike="noStrike" dirty="0">
                  <a:solidFill>
                    <a:srgbClr val="404040"/>
                  </a:solidFill>
                  <a:ea typeface="NanumSquare Regular"/>
                </a:rPr>
                <a:t>식품</a:t>
              </a:r>
              <a:r>
                <a:rPr lang="en-US" sz="1900" b="0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1900" b="0" i="0" u="none" strike="noStrike" dirty="0">
                  <a:solidFill>
                    <a:srgbClr val="404040"/>
                  </a:solidFill>
                  <a:ea typeface="NanumSquare Regular"/>
                </a:rPr>
                <a:t>기업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1B6DE8C0-A1D2-2E3C-0295-328C6D47C6B1}"/>
              </a:ext>
            </a:extLst>
          </p:cNvPr>
          <p:cNvGrpSpPr/>
          <p:nvPr/>
        </p:nvGrpSpPr>
        <p:grpSpPr>
          <a:xfrm>
            <a:off x="6642100" y="8864600"/>
            <a:ext cx="5334000" cy="1003300"/>
            <a:chOff x="6642100" y="8864600"/>
            <a:chExt cx="5334000" cy="1003300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642100" y="8864600"/>
              <a:ext cx="5334000" cy="1003300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8191500" y="8991600"/>
              <a:ext cx="2247900" cy="3683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99600"/>
                </a:lnSpc>
              </a:pPr>
              <a:r>
                <a:rPr lang="en-US" sz="2100" b="0" i="0" u="none" strike="noStrike" spc="-100" dirty="0">
                  <a:solidFill>
                    <a:srgbClr val="6DC43A"/>
                  </a:solidFill>
                  <a:latin typeface="NanumSquare ExtraBold"/>
                </a:rPr>
                <a:t>80% </a:t>
              </a:r>
              <a:r>
                <a:rPr lang="ko-KR" sz="2100" b="0" i="0" u="none" strike="noStrike" spc="-100" dirty="0">
                  <a:solidFill>
                    <a:srgbClr val="6DC43A"/>
                  </a:solidFill>
                  <a:ea typeface="NanumSquare ExtraBold"/>
                </a:rPr>
                <a:t>불량률</a:t>
              </a:r>
              <a:r>
                <a:rPr lang="en-US" sz="2100" b="0" i="0" u="none" strike="noStrike" spc="-100" dirty="0">
                  <a:solidFill>
                    <a:srgbClr val="6DC43A"/>
                  </a:solidFill>
                  <a:latin typeface="NanumSquare ExtraBold"/>
                </a:rPr>
                <a:t> </a:t>
              </a:r>
              <a:r>
                <a:rPr lang="ko-KR" sz="2100" b="0" i="0" u="none" strike="noStrike" spc="-100" dirty="0">
                  <a:solidFill>
                    <a:srgbClr val="6DC43A"/>
                  </a:solidFill>
                  <a:ea typeface="NanumSquare ExtraBold"/>
                </a:rPr>
                <a:t>감소</a:t>
              </a: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6934200" y="9436100"/>
              <a:ext cx="4762500" cy="3429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116199"/>
                </a:lnSpc>
              </a:pPr>
              <a:r>
                <a:rPr lang="ko-KR" sz="1900" b="0" i="0" u="none" strike="noStrike" dirty="0">
                  <a:solidFill>
                    <a:srgbClr val="404040"/>
                  </a:solidFill>
                  <a:ea typeface="NanumSquare Regular"/>
                </a:rPr>
                <a:t>조선해양</a:t>
              </a:r>
              <a:r>
                <a:rPr lang="en-US" sz="1900" b="0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1900" b="0" i="0" u="none" strike="noStrike" dirty="0">
                  <a:solidFill>
                    <a:srgbClr val="404040"/>
                  </a:solidFill>
                  <a:ea typeface="NanumSquare Regular"/>
                </a:rPr>
                <a:t>배관</a:t>
              </a:r>
              <a:r>
                <a:rPr lang="en-US" sz="1900" b="0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1900" b="0" i="0" u="none" strike="noStrike" dirty="0">
                  <a:solidFill>
                    <a:srgbClr val="404040"/>
                  </a:solidFill>
                  <a:ea typeface="NanumSquare Regular"/>
                </a:rPr>
                <a:t>제조</a:t>
              </a:r>
              <a:r>
                <a:rPr lang="en-US" sz="1900" b="0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1900" b="0" i="0" u="none" strike="noStrike" dirty="0">
                  <a:solidFill>
                    <a:srgbClr val="404040"/>
                  </a:solidFill>
                  <a:ea typeface="NanumSquare Regular"/>
                </a:rPr>
                <a:t>기업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8A8DD0CA-7DB9-791B-E7A4-D3AD05813524}"/>
              </a:ext>
            </a:extLst>
          </p:cNvPr>
          <p:cNvGrpSpPr/>
          <p:nvPr/>
        </p:nvGrpSpPr>
        <p:grpSpPr>
          <a:xfrm>
            <a:off x="12395200" y="8864600"/>
            <a:ext cx="5334000" cy="1003300"/>
            <a:chOff x="12395200" y="8864600"/>
            <a:chExt cx="5334000" cy="1003300"/>
          </a:xfrm>
        </p:grpSpPr>
        <p:pic>
          <p:nvPicPr>
            <p:cNvPr id="35" name="Picture 35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12395200" y="8864600"/>
              <a:ext cx="5334000" cy="1003300"/>
            </a:xfrm>
            <a:prstGeom prst="rect">
              <a:avLst/>
            </a:prstGeom>
          </p:spPr>
        </p:pic>
        <p:sp>
          <p:nvSpPr>
            <p:cNvPr id="36" name="TextBox 36"/>
            <p:cNvSpPr txBox="1"/>
            <p:nvPr/>
          </p:nvSpPr>
          <p:spPr>
            <a:xfrm>
              <a:off x="13716000" y="8991600"/>
              <a:ext cx="2692400" cy="3683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99600"/>
                </a:lnSpc>
              </a:pPr>
              <a:r>
                <a:rPr lang="en-US" sz="2100" b="0" i="0" u="none" strike="noStrike" spc="-100" dirty="0">
                  <a:solidFill>
                    <a:srgbClr val="6DC43A"/>
                  </a:solidFill>
                  <a:latin typeface="NanumSquare ExtraBold"/>
                </a:rPr>
                <a:t>16.4% </a:t>
              </a:r>
              <a:r>
                <a:rPr lang="ko-KR" sz="2100" b="0" i="0" u="none" strike="noStrike" spc="-100" dirty="0">
                  <a:solidFill>
                    <a:srgbClr val="6DC43A"/>
                  </a:solidFill>
                  <a:ea typeface="NanumSquare ExtraBold"/>
                </a:rPr>
                <a:t>납기</a:t>
              </a:r>
              <a:r>
                <a:rPr lang="en-US" sz="2100" b="0" i="0" u="none" strike="noStrike" spc="-100" dirty="0">
                  <a:solidFill>
                    <a:srgbClr val="6DC43A"/>
                  </a:solidFill>
                  <a:latin typeface="NanumSquare ExtraBold"/>
                </a:rPr>
                <a:t> </a:t>
              </a:r>
              <a:r>
                <a:rPr lang="ko-KR" sz="2100" b="0" i="0" u="none" strike="noStrike" spc="-100" dirty="0" err="1">
                  <a:solidFill>
                    <a:srgbClr val="6DC43A"/>
                  </a:solidFill>
                  <a:ea typeface="NanumSquare ExtraBold"/>
                </a:rPr>
                <a:t>준수율</a:t>
              </a:r>
              <a:r>
                <a:rPr lang="en-US" sz="2100" b="0" i="0" u="none" strike="noStrike" spc="-100" dirty="0">
                  <a:solidFill>
                    <a:srgbClr val="6DC43A"/>
                  </a:solidFill>
                  <a:latin typeface="NanumSquare ExtraBold"/>
                </a:rPr>
                <a:t> </a:t>
              </a:r>
              <a:r>
                <a:rPr lang="ko-KR" sz="2100" b="0" i="0" u="none" strike="noStrike" spc="-100" dirty="0">
                  <a:solidFill>
                    <a:srgbClr val="6DC43A"/>
                  </a:solidFill>
                  <a:ea typeface="NanumSquare ExtraBold"/>
                </a:rPr>
                <a:t>향상</a:t>
              </a:r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12687300" y="9486900"/>
              <a:ext cx="4749800" cy="2921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116199"/>
                </a:lnSpc>
              </a:pPr>
              <a:r>
                <a:rPr lang="ko-KR" sz="1600" b="0" i="0" u="none" strike="noStrike" dirty="0">
                  <a:solidFill>
                    <a:srgbClr val="404040"/>
                  </a:solidFill>
                  <a:ea typeface="NanumSquare Regular"/>
                </a:rPr>
                <a:t>중소기업기술정보진흥원</a:t>
              </a:r>
              <a:r>
                <a:rPr lang="en-US" sz="1600" b="0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1600" b="0" i="0" u="none" strike="noStrike" dirty="0">
                  <a:solidFill>
                    <a:srgbClr val="404040"/>
                  </a:solidFill>
                  <a:ea typeface="NanumSquare Regular"/>
                </a:rPr>
                <a:t>부설</a:t>
              </a:r>
              <a:r>
                <a:rPr lang="en-US" sz="1600" b="0" i="0" u="none" strike="noStrike" dirty="0">
                  <a:solidFill>
                    <a:srgbClr val="404040"/>
                  </a:solidFill>
                  <a:latin typeface="NanumSquare Regular"/>
                </a:rPr>
                <a:t> </a:t>
              </a:r>
              <a:r>
                <a:rPr lang="ko-KR" sz="1600" b="0" i="0" u="none" strike="noStrike" dirty="0" err="1">
                  <a:solidFill>
                    <a:srgbClr val="404040"/>
                  </a:solidFill>
                  <a:ea typeface="NanumSquare Regular"/>
                </a:rPr>
                <a:t>스마트제조혁신추진단장</a:t>
              </a:r>
              <a:endParaRPr lang="ko-KR" sz="1600" b="0" i="0" u="none" strike="noStrike" dirty="0">
                <a:solidFill>
                  <a:srgbClr val="404040"/>
                </a:solidFill>
                <a:ea typeface="NanumSquare Regular"/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7A394745-73F8-94CC-5830-845173AD3176}"/>
              </a:ext>
            </a:extLst>
          </p:cNvPr>
          <p:cNvGrpSpPr/>
          <p:nvPr/>
        </p:nvGrpSpPr>
        <p:grpSpPr>
          <a:xfrm>
            <a:off x="8864600" y="1003300"/>
            <a:ext cx="9271000" cy="1739900"/>
            <a:chOff x="8864600" y="1003300"/>
            <a:chExt cx="9271000" cy="1739900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8864600" y="1003300"/>
              <a:ext cx="9271000" cy="1612900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9144000" y="1181100"/>
              <a:ext cx="571500" cy="584200"/>
            </a:xfrm>
            <a:prstGeom prst="rect">
              <a:avLst/>
            </a:prstGeom>
            <a:effectLst>
              <a:outerShdw blurRad="3253" dist="52754" dir="2700000">
                <a:srgbClr val="000000">
                  <a:alpha val="50000"/>
                </a:srgbClr>
              </a:outerShdw>
            </a:effectLst>
          </p:spPr>
        </p:pic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9283700" y="1270000"/>
              <a:ext cx="317500" cy="381000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9842500" y="1257300"/>
              <a:ext cx="2971800" cy="990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3000" b="1" i="0" u="none" strike="noStrike">
                  <a:solidFill>
                    <a:srgbClr val="0033CC"/>
                  </a:solidFill>
                  <a:ea typeface="Pretendard Regular"/>
                </a:rPr>
                <a:t>의사결정</a:t>
              </a:r>
              <a:r>
                <a:rPr lang="en-US" sz="30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3000" b="1" i="0" u="none" strike="noStrike">
                  <a:solidFill>
                    <a:srgbClr val="0033CC"/>
                  </a:solidFill>
                  <a:ea typeface="Pretendard Regular"/>
                </a:rPr>
                <a:t>고도화</a:t>
              </a:r>
            </a:p>
            <a:p>
              <a:pPr lvl="0" algn="l">
                <a:lnSpc>
                  <a:spcPct val="99600"/>
                </a:lnSpc>
              </a:pPr>
              <a:endParaRPr lang="ko-KR" sz="3000" b="1" i="0" u="none" strike="noStrike">
                <a:solidFill>
                  <a:srgbClr val="0033CC"/>
                </a:solidFill>
                <a:ea typeface="Pretendard Regular"/>
              </a:endParaRPr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9144000" y="1968500"/>
              <a:ext cx="8699500" cy="774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0" i="0" u="none" strike="noStrike" dirty="0" err="1">
                  <a:solidFill>
                    <a:srgbClr val="000000"/>
                  </a:solidFill>
                  <a:latin typeface="Pretendard Regular"/>
                </a:rPr>
                <a:t>MLOps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와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MES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통합을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통한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실시간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데이터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분석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으로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예측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기반의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의사결정이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가능해집니다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. </a:t>
              </a:r>
            </a:p>
            <a:p>
              <a:pPr lvl="0" algn="l">
                <a:lnSpc>
                  <a:spcPct val="99600"/>
                </a:lnSpc>
              </a:pP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이는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공정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최적화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,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품질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관리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,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자원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할당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등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모든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영역에서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보다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정확하고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신속한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대응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을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가능하게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합니다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.</a:t>
              </a:r>
            </a:p>
            <a:p>
              <a:pPr lvl="0" algn="l">
                <a:lnSpc>
                  <a:spcPct val="99600"/>
                </a:lnSpc>
              </a:pPr>
              <a:endParaRPr lang="en-US" sz="1600" b="0" i="0" u="none" strike="noStrike" dirty="0">
                <a:solidFill>
                  <a:srgbClr val="000000"/>
                </a:solidFill>
                <a:latin typeface="Pretendard Regular"/>
              </a:endParaRPr>
            </a:p>
          </p:txBody>
        </p: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F120F575-E98A-F7C9-9470-212B36B19188}"/>
              </a:ext>
            </a:extLst>
          </p:cNvPr>
          <p:cNvGrpSpPr/>
          <p:nvPr/>
        </p:nvGrpSpPr>
        <p:grpSpPr>
          <a:xfrm>
            <a:off x="8864600" y="2806700"/>
            <a:ext cx="9271000" cy="1625600"/>
            <a:chOff x="8864600" y="2806700"/>
            <a:chExt cx="9271000" cy="1625600"/>
          </a:xfrm>
        </p:grpSpPr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8864600" y="2806700"/>
              <a:ext cx="9271000" cy="1625600"/>
            </a:xfrm>
            <a:prstGeom prst="rect">
              <a:avLst/>
            </a:prstGeom>
          </p:spPr>
        </p:pic>
        <p:pic>
          <p:nvPicPr>
            <p:cNvPr id="40" name="Picture 40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9144000" y="2971800"/>
              <a:ext cx="571500" cy="584200"/>
            </a:xfrm>
            <a:prstGeom prst="rect">
              <a:avLst/>
            </a:prstGeom>
            <a:effectLst>
              <a:outerShdw blurRad="3253" dist="52754" dir="2700000">
                <a:srgbClr val="000000">
                  <a:alpha val="50000"/>
                </a:srgbClr>
              </a:outerShdw>
            </a:effectLst>
          </p:spPr>
        </p:pic>
        <p:pic>
          <p:nvPicPr>
            <p:cNvPr id="41" name="Picture 41"/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9245600" y="3073400"/>
              <a:ext cx="381000" cy="381000"/>
            </a:xfrm>
            <a:prstGeom prst="rect">
              <a:avLst/>
            </a:prstGeom>
          </p:spPr>
        </p:pic>
        <p:sp>
          <p:nvSpPr>
            <p:cNvPr id="42" name="TextBox 42"/>
            <p:cNvSpPr txBox="1"/>
            <p:nvPr/>
          </p:nvSpPr>
          <p:spPr>
            <a:xfrm>
              <a:off x="9842500" y="3048000"/>
              <a:ext cx="2971800" cy="533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3000" b="1" i="0" u="none" strike="noStrike" dirty="0">
                  <a:solidFill>
                    <a:srgbClr val="0033CC"/>
                  </a:solidFill>
                  <a:ea typeface="Pretendard Regular"/>
                </a:rPr>
                <a:t>예방적</a:t>
              </a:r>
              <a:r>
                <a:rPr lang="en-US" sz="30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3000" b="1" i="0" u="none" strike="noStrike" dirty="0">
                  <a:solidFill>
                    <a:srgbClr val="0033CC"/>
                  </a:solidFill>
                  <a:ea typeface="Pretendard Regular"/>
                </a:rPr>
                <a:t>설비</a:t>
              </a:r>
              <a:r>
                <a:rPr lang="en-US" sz="30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3000" b="1" i="0" u="none" strike="noStrike" dirty="0">
                  <a:solidFill>
                    <a:srgbClr val="0033CC"/>
                  </a:solidFill>
                  <a:ea typeface="Pretendard Regular"/>
                </a:rPr>
                <a:t>관리</a:t>
              </a: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9144000" y="3759200"/>
              <a:ext cx="8699500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600" b="0" i="0" u="none" strike="noStrike" dirty="0" err="1">
                  <a:solidFill>
                    <a:srgbClr val="000000"/>
                  </a:solidFill>
                  <a:ea typeface="Pretendard Regular"/>
                </a:rPr>
                <a:t>머신러닝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모델을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통한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설비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고장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예측으로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계획되지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않은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다운타임을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최소화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하고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,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설비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수명을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연장합니다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. </a:t>
              </a:r>
            </a:p>
            <a:p>
              <a:pPr lvl="0" algn="l">
                <a:lnSpc>
                  <a:spcPct val="99600"/>
                </a:lnSpc>
              </a:pP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이는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유지보수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비용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절감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과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생산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일정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 err="1">
                  <a:solidFill>
                    <a:srgbClr val="000000"/>
                  </a:solidFill>
                  <a:ea typeface="Pretendard Regular"/>
                </a:rPr>
                <a:t>준수율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향상으로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이어집니다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.</a:t>
              </a:r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EC5D4DA3-4D47-2494-A02F-9231D9AE087C}"/>
              </a:ext>
            </a:extLst>
          </p:cNvPr>
          <p:cNvGrpSpPr/>
          <p:nvPr/>
        </p:nvGrpSpPr>
        <p:grpSpPr>
          <a:xfrm>
            <a:off x="8864600" y="4597400"/>
            <a:ext cx="9271000" cy="1625600"/>
            <a:chOff x="8864600" y="4597400"/>
            <a:chExt cx="9271000" cy="1625600"/>
          </a:xfrm>
        </p:grpSpPr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8864600" y="4597400"/>
              <a:ext cx="9271000" cy="1625600"/>
            </a:xfrm>
            <a:prstGeom prst="rect">
              <a:avLst/>
            </a:prstGeom>
          </p:spPr>
        </p:pic>
        <p:pic>
          <p:nvPicPr>
            <p:cNvPr id="44" name="Picture 44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9144000" y="4762500"/>
              <a:ext cx="571500" cy="584200"/>
            </a:xfrm>
            <a:prstGeom prst="rect">
              <a:avLst/>
            </a:prstGeom>
            <a:effectLst>
              <a:outerShdw blurRad="3253" dist="52754" dir="2700000">
                <a:srgbClr val="000000">
                  <a:alpha val="50000"/>
                </a:srgbClr>
              </a:outerShdw>
            </a:effectLst>
          </p:spPr>
        </p:pic>
        <p:pic>
          <p:nvPicPr>
            <p:cNvPr id="45" name="Picture 45"/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9271000" y="4893310"/>
              <a:ext cx="330200" cy="330200"/>
            </a:xfrm>
            <a:prstGeom prst="rect">
              <a:avLst/>
            </a:prstGeom>
          </p:spPr>
        </p:pic>
        <p:sp>
          <p:nvSpPr>
            <p:cNvPr id="46" name="TextBox 46"/>
            <p:cNvSpPr txBox="1"/>
            <p:nvPr/>
          </p:nvSpPr>
          <p:spPr>
            <a:xfrm>
              <a:off x="9842500" y="4826000"/>
              <a:ext cx="2971800" cy="533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3000" b="1" i="0" u="none" strike="noStrike" dirty="0">
                  <a:solidFill>
                    <a:srgbClr val="0033CC"/>
                  </a:solidFill>
                  <a:ea typeface="Pretendard Regular"/>
                </a:rPr>
                <a:t>품질</a:t>
              </a:r>
              <a:r>
                <a:rPr lang="en-US" sz="30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3000" b="1" i="0" u="none" strike="noStrike" dirty="0">
                  <a:solidFill>
                    <a:srgbClr val="0033CC"/>
                  </a:solidFill>
                  <a:ea typeface="Pretendard Regular"/>
                </a:rPr>
                <a:t>일관성</a:t>
              </a:r>
              <a:r>
                <a:rPr lang="en-US" sz="30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3000" b="1" i="0" u="none" strike="noStrike" dirty="0">
                  <a:solidFill>
                    <a:srgbClr val="0033CC"/>
                  </a:solidFill>
                  <a:ea typeface="Pretendard Regular"/>
                </a:rPr>
                <a:t>확보</a:t>
              </a:r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9144000" y="5537200"/>
              <a:ext cx="8699500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실시간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품질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모니터링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및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공정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제어를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통해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제품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품질의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일관성을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확보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하고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불량률을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크게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감소시킵니다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. </a:t>
              </a:r>
            </a:p>
            <a:p>
              <a:pPr lvl="0" algn="l">
                <a:lnSpc>
                  <a:spcPct val="99600"/>
                </a:lnSpc>
              </a:pP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품질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문제의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근본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원인을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신속하게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식별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하여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반복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적인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문제를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예방합니다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.</a:t>
              </a: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CCA0D447-D011-26C8-749F-086636EED2A1}"/>
              </a:ext>
            </a:extLst>
          </p:cNvPr>
          <p:cNvGrpSpPr/>
          <p:nvPr/>
        </p:nvGrpSpPr>
        <p:grpSpPr>
          <a:xfrm>
            <a:off x="8864600" y="6337300"/>
            <a:ext cx="9271000" cy="1701800"/>
            <a:chOff x="8864600" y="6337300"/>
            <a:chExt cx="9271000" cy="1701800"/>
          </a:xfrm>
        </p:grpSpPr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8864600" y="6337300"/>
              <a:ext cx="9271000" cy="1625600"/>
            </a:xfrm>
            <a:prstGeom prst="rect">
              <a:avLst/>
            </a:prstGeom>
          </p:spPr>
        </p:pic>
        <p:pic>
          <p:nvPicPr>
            <p:cNvPr id="48" name="Picture 48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9144000" y="6502400"/>
              <a:ext cx="571500" cy="584200"/>
            </a:xfrm>
            <a:prstGeom prst="rect">
              <a:avLst/>
            </a:prstGeom>
            <a:effectLst>
              <a:outerShdw blurRad="3253" dist="52754" dir="2700000">
                <a:srgbClr val="000000">
                  <a:alpha val="50000"/>
                </a:srgbClr>
              </a:outerShdw>
            </a:effectLst>
          </p:spPr>
        </p:pic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9271000" y="6629400"/>
              <a:ext cx="330200" cy="317500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9842500" y="6578600"/>
              <a:ext cx="2971800" cy="533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3000" b="1" i="0" u="none" strike="noStrike">
                  <a:solidFill>
                    <a:srgbClr val="0033CC"/>
                  </a:solidFill>
                  <a:ea typeface="Pretendard Regular"/>
                </a:rPr>
                <a:t>확장성</a:t>
              </a:r>
              <a:r>
                <a:rPr lang="en-US" sz="30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3000" b="1" i="0" u="none" strike="noStrike">
                  <a:solidFill>
                    <a:srgbClr val="0033CC"/>
                  </a:solidFill>
                  <a:ea typeface="Pretendard Regular"/>
                </a:rPr>
                <a:t>및</a:t>
              </a:r>
              <a:r>
                <a:rPr lang="en-US" sz="30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3000" b="1" i="0" u="none" strike="noStrike">
                  <a:solidFill>
                    <a:srgbClr val="0033CC"/>
                  </a:solidFill>
                  <a:ea typeface="Pretendard Regular"/>
                </a:rPr>
                <a:t>유연성</a:t>
              </a:r>
            </a:p>
          </p:txBody>
        </p:sp>
        <p:sp>
          <p:nvSpPr>
            <p:cNvPr id="51" name="TextBox 51"/>
            <p:cNvSpPr txBox="1"/>
            <p:nvPr/>
          </p:nvSpPr>
          <p:spPr>
            <a:xfrm>
              <a:off x="9144000" y="7264400"/>
              <a:ext cx="8826500" cy="774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모듈형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아키텍처로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기업의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성장과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변화에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따라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필요한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기능만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선택적으로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확장하거나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업그레이드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할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수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있습니다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. </a:t>
              </a:r>
              <a:r>
                <a:rPr lang="en-US" sz="1600" b="1" i="0" u="none" strike="noStrike" dirty="0">
                  <a:solidFill>
                    <a:srgbClr val="000000"/>
                  </a:solidFill>
                  <a:latin typeface="Pretendard Regular"/>
                </a:rPr>
                <a:t>Docker </a:t>
              </a:r>
              <a:r>
                <a:rPr lang="ko-KR" sz="1600" b="1" i="0" u="none" strike="noStrike" dirty="0">
                  <a:solidFill>
                    <a:srgbClr val="000000"/>
                  </a:solidFill>
                  <a:ea typeface="Pretendard Regular"/>
                </a:rPr>
                <a:t>컨테이너화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를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통해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배포와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확장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이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간편하며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유지보수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비용이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000000"/>
                  </a:solidFill>
                  <a:ea typeface="Pretendard Regular"/>
                </a:rPr>
                <a:t>절감됩니다</a:t>
              </a:r>
              <a:r>
                <a:rPr lang="en-US" sz="1600" b="0" i="0" u="none" strike="noStrike" dirty="0">
                  <a:solidFill>
                    <a:srgbClr val="000000"/>
                  </a:solidFill>
                  <a:latin typeface="Pretendard Regular"/>
                </a:rPr>
                <a:t>.</a:t>
              </a:r>
            </a:p>
            <a:p>
              <a:pPr lvl="0" algn="l">
                <a:lnSpc>
                  <a:spcPct val="99600"/>
                </a:lnSpc>
              </a:pPr>
              <a:endParaRPr lang="en-US" sz="1600" b="0" i="0" u="none" strike="noStrike" dirty="0">
                <a:solidFill>
                  <a:srgbClr val="000000"/>
                </a:solidFill>
                <a:latin typeface="Pretendard Regular"/>
              </a:endParaRPr>
            </a:p>
          </p:txBody>
        </p:sp>
      </p:grpSp>
      <p:pic>
        <p:nvPicPr>
          <p:cNvPr id="52" name="Picture 52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7035800" y="76200"/>
            <a:ext cx="901700" cy="546100"/>
          </a:xfrm>
          <a:prstGeom prst="rect">
            <a:avLst/>
          </a:prstGeom>
        </p:spPr>
      </p:pic>
      <p:pic>
        <p:nvPicPr>
          <p:cNvPr id="53" name="Picture 53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6604000" y="76200"/>
            <a:ext cx="901700" cy="546100"/>
          </a:xfrm>
          <a:prstGeom prst="rect">
            <a:avLst/>
          </a:prstGeom>
        </p:spPr>
      </p:pic>
      <p:pic>
        <p:nvPicPr>
          <p:cNvPr id="54" name="Picture 54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6172200" y="76200"/>
            <a:ext cx="901700" cy="546100"/>
          </a:xfrm>
          <a:prstGeom prst="rect">
            <a:avLst/>
          </a:prstGeom>
        </p:spPr>
      </p:pic>
      <p:pic>
        <p:nvPicPr>
          <p:cNvPr id="55" name="Picture 55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939800" y="76200"/>
            <a:ext cx="5715000" cy="546100"/>
          </a:xfrm>
          <a:prstGeom prst="rect">
            <a:avLst/>
          </a:prstGeom>
        </p:spPr>
      </p:pic>
      <p:sp>
        <p:nvSpPr>
          <p:cNvPr id="56" name="TextBox 56"/>
          <p:cNvSpPr txBox="1"/>
          <p:nvPr/>
        </p:nvSpPr>
        <p:spPr>
          <a:xfrm>
            <a:off x="1498600" y="152400"/>
            <a:ext cx="3759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비즈니스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가치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및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기대효과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016000" y="152400"/>
            <a:ext cx="5461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01.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6718300" y="1524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2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7175500" y="1524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3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7594600" y="1524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25500"/>
            <a:ext cx="18288000" cy="95631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500" y="0"/>
            <a:ext cx="8026400" cy="21209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7100" y="622300"/>
            <a:ext cx="7467600" cy="1016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8400" y="8166100"/>
            <a:ext cx="355600" cy="3556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1100" y="9385300"/>
            <a:ext cx="330200" cy="3175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18700" y="8204200"/>
            <a:ext cx="431800" cy="2921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44100" y="9398000"/>
            <a:ext cx="330200" cy="330200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10">
            <a:alphaModFix amt="90000"/>
          </a:blip>
          <a:stretch>
            <a:fillRect/>
          </a:stretch>
        </p:blipFill>
        <p:spPr>
          <a:xfrm>
            <a:off x="1206500" y="2222500"/>
            <a:ext cx="16065500" cy="63500"/>
          </a:xfrm>
          <a:prstGeom prst="rect">
            <a:avLst/>
          </a:prstGeom>
          <a:effectLst>
            <a:outerShdw blurRad="33" dist="5275" dir="2700000">
              <a:srgbClr val="000000">
                <a:alpha val="50000"/>
              </a:srgbClr>
            </a:outerShdw>
          </a:effectLst>
        </p:spPr>
      </p:pic>
      <p:grpSp>
        <p:nvGrpSpPr>
          <p:cNvPr id="80" name="그룹 79">
            <a:extLst>
              <a:ext uri="{FF2B5EF4-FFF2-40B4-BE49-F238E27FC236}">
                <a16:creationId xmlns:a16="http://schemas.microsoft.com/office/drawing/2014/main" id="{E2B3611E-E76B-A642-FF71-5864FF0CF77A}"/>
              </a:ext>
            </a:extLst>
          </p:cNvPr>
          <p:cNvGrpSpPr/>
          <p:nvPr/>
        </p:nvGrpSpPr>
        <p:grpSpPr>
          <a:xfrm>
            <a:off x="3187700" y="1651000"/>
            <a:ext cx="1168400" cy="1612900"/>
            <a:chOff x="3187700" y="1651000"/>
            <a:chExt cx="1168400" cy="1612900"/>
          </a:xfrm>
        </p:grpSpPr>
        <p:grpSp>
          <p:nvGrpSpPr>
            <p:cNvPr id="79" name="그룹 78">
              <a:extLst>
                <a:ext uri="{FF2B5EF4-FFF2-40B4-BE49-F238E27FC236}">
                  <a16:creationId xmlns:a16="http://schemas.microsoft.com/office/drawing/2014/main" id="{F815038A-5927-76B8-D822-BDB270ADA5F3}"/>
                </a:ext>
              </a:extLst>
            </p:cNvPr>
            <p:cNvGrpSpPr/>
            <p:nvPr/>
          </p:nvGrpSpPr>
          <p:grpSpPr>
            <a:xfrm>
              <a:off x="3187700" y="1651000"/>
              <a:ext cx="1168400" cy="1168400"/>
              <a:chOff x="3187700" y="1651000"/>
              <a:chExt cx="1168400" cy="1168400"/>
            </a:xfrm>
          </p:grpSpPr>
          <p:pic>
            <p:nvPicPr>
              <p:cNvPr id="19" name="Picture 19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187700" y="1651000"/>
                <a:ext cx="1168400" cy="1168400"/>
              </a:xfrm>
              <a:prstGeom prst="rect">
                <a:avLst/>
              </a:prstGeom>
              <a:effectLst>
                <a:outerShdw blurRad="25468" dist="134751" dir="2400000">
                  <a:srgbClr val="000000">
                    <a:alpha val="40000"/>
                  </a:srgbClr>
                </a:outerShdw>
              </a:effectLst>
            </p:spPr>
          </p:pic>
          <p:pic>
            <p:nvPicPr>
              <p:cNvPr id="23" name="Picture 23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327400" y="1803400"/>
                <a:ext cx="863600" cy="850900"/>
              </a:xfrm>
              <a:prstGeom prst="rect">
                <a:avLst/>
              </a:prstGeom>
              <a:effectLst>
                <a:outerShdw blurRad="7221" dist="78598" dir="2700000">
                  <a:srgbClr val="000000">
                    <a:alpha val="50000"/>
                  </a:srgbClr>
                </a:outerShdw>
              </a:effectLst>
            </p:spPr>
          </p:pic>
        </p:grpSp>
        <p:sp>
          <p:nvSpPr>
            <p:cNvPr id="27" name="TextBox 27"/>
            <p:cNvSpPr txBox="1"/>
            <p:nvPr/>
          </p:nvSpPr>
          <p:spPr>
            <a:xfrm>
              <a:off x="3479800" y="2946400"/>
              <a:ext cx="558800" cy="317500"/>
            </a:xfrm>
            <a:prstGeom prst="rect">
              <a:avLst/>
            </a:prstGeom>
            <a:effectLst>
              <a:outerShdw dist="11430" dir="2700000">
                <a:srgbClr val="000000">
                  <a:alpha val="40000"/>
                </a:srgbClr>
              </a:outerShdw>
            </a:effectLst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800" b="1" i="0" u="none" strike="noStrike" dirty="0">
                  <a:solidFill>
                    <a:srgbClr val="0033CC"/>
                  </a:solidFill>
                  <a:latin typeface="Pretendard Regular"/>
                </a:rPr>
                <a:t>1</a:t>
              </a:r>
              <a:r>
                <a:rPr lang="ko-KR" altLang="en-US" sz="1800" b="1" i="0" u="none" strike="noStrike" dirty="0">
                  <a:solidFill>
                    <a:srgbClr val="0033CC"/>
                  </a:solidFill>
                  <a:latin typeface="Pretendard Regular"/>
                </a:rPr>
                <a:t>단계</a:t>
              </a:r>
              <a:endParaRPr lang="ko-KR" sz="1800" b="1" i="0" u="none" strike="noStrike" dirty="0">
                <a:solidFill>
                  <a:srgbClr val="0033CC"/>
                </a:solidFill>
                <a:ea typeface="Pretendard Regular"/>
              </a:endParaRPr>
            </a:p>
          </p:txBody>
        </p:sp>
      </p:grp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9A11A88B-256F-934C-6923-A3299E9F15AE}"/>
              </a:ext>
            </a:extLst>
          </p:cNvPr>
          <p:cNvGrpSpPr/>
          <p:nvPr/>
        </p:nvGrpSpPr>
        <p:grpSpPr>
          <a:xfrm>
            <a:off x="6807200" y="1651000"/>
            <a:ext cx="1168400" cy="1606550"/>
            <a:chOff x="6807200" y="1651000"/>
            <a:chExt cx="1168400" cy="1606550"/>
          </a:xfrm>
        </p:grpSpPr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807200" y="1651000"/>
              <a:ext cx="1168400" cy="1168400"/>
            </a:xfrm>
            <a:prstGeom prst="rect">
              <a:avLst/>
            </a:prstGeom>
            <a:effectLst>
              <a:outerShdw blurRad="25468" dist="134751" dir="2400000">
                <a:srgbClr val="000000">
                  <a:alpha val="40000"/>
                </a:srgbClr>
              </a:outerShdw>
            </a:effectLst>
          </p:spPr>
        </p:pic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6908800" y="1752600"/>
              <a:ext cx="952500" cy="952500"/>
            </a:xfrm>
            <a:prstGeom prst="rect">
              <a:avLst/>
            </a:prstGeom>
            <a:effectLst>
              <a:outerShdw blurRad="9151" dist="88484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28" name="TextBox 28"/>
            <p:cNvSpPr txBox="1"/>
            <p:nvPr/>
          </p:nvSpPr>
          <p:spPr>
            <a:xfrm>
              <a:off x="7092950" y="2940050"/>
              <a:ext cx="596900" cy="317500"/>
            </a:xfrm>
            <a:prstGeom prst="rect">
              <a:avLst/>
            </a:prstGeom>
            <a:effectLst>
              <a:outerShdw dist="11430" dir="2700000">
                <a:srgbClr val="000000">
                  <a:alpha val="40000"/>
                </a:srgbClr>
              </a:outerShdw>
            </a:effectLst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800" b="1" i="0" u="none" strike="noStrike" dirty="0">
                  <a:solidFill>
                    <a:srgbClr val="0033CC"/>
                  </a:solidFill>
                  <a:latin typeface="Pretendard Regular"/>
                </a:rPr>
                <a:t>2</a:t>
              </a:r>
              <a:r>
                <a:rPr lang="ko-KR" altLang="en-US" sz="1800" b="1" i="0" u="none" strike="noStrike" dirty="0">
                  <a:solidFill>
                    <a:srgbClr val="0033CC"/>
                  </a:solidFill>
                  <a:latin typeface="Pretendard Regular"/>
                </a:rPr>
                <a:t>단계</a:t>
              </a:r>
              <a:endParaRPr lang="ko-KR" sz="1800" b="1" i="0" u="none" strike="noStrike" dirty="0">
                <a:solidFill>
                  <a:srgbClr val="0033CC"/>
                </a:solidFill>
                <a:ea typeface="Pretendard Regular"/>
              </a:endParaRP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FCC516FB-0A2A-5B7C-8E15-CB8471034AE7}"/>
              </a:ext>
            </a:extLst>
          </p:cNvPr>
          <p:cNvGrpSpPr/>
          <p:nvPr/>
        </p:nvGrpSpPr>
        <p:grpSpPr>
          <a:xfrm>
            <a:off x="10515600" y="1651000"/>
            <a:ext cx="1168400" cy="1612900"/>
            <a:chOff x="10515600" y="1651000"/>
            <a:chExt cx="1168400" cy="1612900"/>
          </a:xfrm>
        </p:grpSpPr>
        <p:grpSp>
          <p:nvGrpSpPr>
            <p:cNvPr id="82" name="그룹 81">
              <a:extLst>
                <a:ext uri="{FF2B5EF4-FFF2-40B4-BE49-F238E27FC236}">
                  <a16:creationId xmlns:a16="http://schemas.microsoft.com/office/drawing/2014/main" id="{527FCF67-A181-FEBF-7D7C-66B3FBA8D557}"/>
                </a:ext>
              </a:extLst>
            </p:cNvPr>
            <p:cNvGrpSpPr/>
            <p:nvPr/>
          </p:nvGrpSpPr>
          <p:grpSpPr>
            <a:xfrm>
              <a:off x="10515600" y="1651000"/>
              <a:ext cx="1168400" cy="1168400"/>
              <a:chOff x="10515600" y="1651000"/>
              <a:chExt cx="1168400" cy="1168400"/>
            </a:xfrm>
          </p:grpSpPr>
          <p:pic>
            <p:nvPicPr>
              <p:cNvPr id="21" name="Picture 21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515600" y="1651000"/>
                <a:ext cx="1168400" cy="1168400"/>
              </a:xfrm>
              <a:prstGeom prst="rect">
                <a:avLst/>
              </a:prstGeom>
              <a:effectLst>
                <a:outerShdw blurRad="25468" dist="134751" dir="2400000">
                  <a:srgbClr val="000000">
                    <a:alpha val="40000"/>
                  </a:srgbClr>
                </a:outerShdw>
              </a:effectLst>
            </p:spPr>
          </p:pic>
          <p:pic>
            <p:nvPicPr>
              <p:cNvPr id="25" name="Picture 25"/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731500" y="1866900"/>
                <a:ext cx="711200" cy="711200"/>
              </a:xfrm>
              <a:prstGeom prst="rect">
                <a:avLst/>
              </a:prstGeom>
              <a:effectLst>
                <a:outerShdw blurRad="5122" dist="66200" dir="2700000">
                  <a:srgbClr val="000000">
                    <a:alpha val="50000"/>
                  </a:srgbClr>
                </a:outerShdw>
              </a:effectLst>
            </p:spPr>
          </p:pic>
        </p:grpSp>
        <p:sp>
          <p:nvSpPr>
            <p:cNvPr id="29" name="TextBox 29"/>
            <p:cNvSpPr txBox="1"/>
            <p:nvPr/>
          </p:nvSpPr>
          <p:spPr>
            <a:xfrm>
              <a:off x="10820400" y="2946400"/>
              <a:ext cx="673100" cy="317500"/>
            </a:xfrm>
            <a:prstGeom prst="rect">
              <a:avLst/>
            </a:prstGeom>
            <a:effectLst>
              <a:outerShdw dist="11430" dir="2700000">
                <a:srgbClr val="000000">
                  <a:alpha val="40000"/>
                </a:srgbClr>
              </a:outerShdw>
            </a:effectLst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800" b="1" i="0" u="none" strike="noStrike" dirty="0">
                  <a:solidFill>
                    <a:srgbClr val="0033CC"/>
                  </a:solidFill>
                  <a:latin typeface="Pretendard Regular"/>
                </a:rPr>
                <a:t>3</a:t>
              </a:r>
              <a:r>
                <a:rPr lang="ko-KR" altLang="en-US" sz="1800" b="1" i="0" u="none" strike="noStrike" dirty="0">
                  <a:solidFill>
                    <a:srgbClr val="0033CC"/>
                  </a:solidFill>
                  <a:latin typeface="Pretendard Regular"/>
                </a:rPr>
                <a:t>단계</a:t>
              </a:r>
              <a:endParaRPr lang="ko-KR" sz="1800" b="1" i="0" u="none" strike="noStrike" dirty="0">
                <a:solidFill>
                  <a:srgbClr val="0033CC"/>
                </a:solidFill>
                <a:ea typeface="Pretendard Regular"/>
              </a:endParaRPr>
            </a:p>
          </p:txBody>
        </p:sp>
      </p:grp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C22332F1-7915-C0E5-7C08-32E5307457A8}"/>
              </a:ext>
            </a:extLst>
          </p:cNvPr>
          <p:cNvGrpSpPr/>
          <p:nvPr/>
        </p:nvGrpSpPr>
        <p:grpSpPr>
          <a:xfrm>
            <a:off x="14109700" y="1625600"/>
            <a:ext cx="1193800" cy="1644650"/>
            <a:chOff x="14109700" y="1625600"/>
            <a:chExt cx="1193800" cy="1644650"/>
          </a:xfrm>
        </p:grpSpPr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4135100" y="1651000"/>
              <a:ext cx="1168400" cy="1168400"/>
            </a:xfrm>
            <a:prstGeom prst="rect">
              <a:avLst/>
            </a:prstGeom>
            <a:effectLst>
              <a:outerShdw blurRad="25468" dist="134751" dir="2400000">
                <a:srgbClr val="000000">
                  <a:alpha val="40000"/>
                </a:srgbClr>
              </a:outerShdw>
            </a:effectLst>
          </p:spPr>
        </p:pic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14109700" y="1625600"/>
              <a:ext cx="1181100" cy="1181100"/>
            </a:xfrm>
            <a:prstGeom prst="rect">
              <a:avLst/>
            </a:prstGeom>
            <a:effectLst>
              <a:outerShdw blurRad="13805" dist="108680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30" name="TextBox 30"/>
            <p:cNvSpPr txBox="1"/>
            <p:nvPr/>
          </p:nvSpPr>
          <p:spPr>
            <a:xfrm>
              <a:off x="14427200" y="2952750"/>
              <a:ext cx="673100" cy="317500"/>
            </a:xfrm>
            <a:prstGeom prst="rect">
              <a:avLst/>
            </a:prstGeom>
            <a:effectLst>
              <a:outerShdw dist="11430" dir="2700000">
                <a:srgbClr val="000000">
                  <a:alpha val="40000"/>
                </a:srgbClr>
              </a:outerShdw>
            </a:effectLst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800" b="1" i="0" u="none" strike="noStrike" dirty="0">
                  <a:solidFill>
                    <a:srgbClr val="0033CC"/>
                  </a:solidFill>
                  <a:latin typeface="Pretendard Regular"/>
                </a:rPr>
                <a:t>4</a:t>
              </a:r>
              <a:r>
                <a:rPr lang="ko-KR" altLang="en-US" sz="1800" b="1" i="0" u="none" strike="noStrike" dirty="0">
                  <a:solidFill>
                    <a:srgbClr val="0033CC"/>
                  </a:solidFill>
                  <a:latin typeface="Pretendard Regular"/>
                </a:rPr>
                <a:t>단계</a:t>
              </a:r>
              <a:endParaRPr lang="ko-KR" sz="1800" b="1" i="0" u="none" strike="noStrike" dirty="0">
                <a:solidFill>
                  <a:srgbClr val="0033CC"/>
                </a:solidFill>
                <a:ea typeface="Pretendard Regular"/>
              </a:endParaRP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2C6EF9EC-EB2C-9450-F534-8247A52C9967}"/>
              </a:ext>
            </a:extLst>
          </p:cNvPr>
          <p:cNvGrpSpPr/>
          <p:nvPr/>
        </p:nvGrpSpPr>
        <p:grpSpPr>
          <a:xfrm>
            <a:off x="2019300" y="3797300"/>
            <a:ext cx="3505200" cy="1333500"/>
            <a:chOff x="2006600" y="3797300"/>
            <a:chExt cx="3505200" cy="1333500"/>
          </a:xfrm>
        </p:grpSpPr>
        <p:pic>
          <p:nvPicPr>
            <p:cNvPr id="32" name="Picture 32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006600" y="3797300"/>
              <a:ext cx="3429000" cy="1333500"/>
            </a:xfrm>
            <a:prstGeom prst="rect">
              <a:avLst/>
            </a:prstGeom>
          </p:spPr>
        </p:pic>
        <p:sp>
          <p:nvSpPr>
            <p:cNvPr id="36" name="TextBox 36"/>
            <p:cNvSpPr txBox="1"/>
            <p:nvPr/>
          </p:nvSpPr>
          <p:spPr>
            <a:xfrm>
              <a:off x="2120900" y="4025900"/>
              <a:ext cx="3390900" cy="482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2700" b="0" i="0" u="none" strike="noStrike" dirty="0">
                  <a:solidFill>
                    <a:srgbClr val="0033CC"/>
                  </a:solidFill>
                  <a:latin typeface="Pretendard Bold"/>
                </a:rPr>
                <a:t>1</a:t>
              </a:r>
              <a:r>
                <a:rPr lang="ko-KR" sz="2700" b="0" i="0" u="none" strike="noStrike" dirty="0">
                  <a:solidFill>
                    <a:srgbClr val="0033CC"/>
                  </a:solidFill>
                  <a:ea typeface="Pretendard Bold"/>
                </a:rPr>
                <a:t>차</a:t>
              </a:r>
              <a:r>
                <a:rPr lang="en-US" sz="2700" b="0" i="0" u="none" strike="noStrike" dirty="0">
                  <a:solidFill>
                    <a:srgbClr val="0033CC"/>
                  </a:solidFill>
                  <a:latin typeface="Pretendard Bold"/>
                </a:rPr>
                <a:t> </a:t>
              </a:r>
              <a:r>
                <a:rPr lang="ko-KR" sz="2700" b="0" i="0" u="none" strike="noStrike" dirty="0">
                  <a:solidFill>
                    <a:srgbClr val="0033CC"/>
                  </a:solidFill>
                  <a:ea typeface="Pretendard Bold"/>
                </a:rPr>
                <a:t>프로토타입</a:t>
              </a:r>
              <a:r>
                <a:rPr lang="en-US" sz="2700" b="0" i="0" u="none" strike="noStrike" dirty="0">
                  <a:solidFill>
                    <a:srgbClr val="0033CC"/>
                  </a:solidFill>
                  <a:latin typeface="Pretendard Bold"/>
                </a:rPr>
                <a:t> </a:t>
              </a:r>
              <a:r>
                <a:rPr lang="ko-KR" sz="2700" b="0" i="0" u="none" strike="noStrike" dirty="0">
                  <a:solidFill>
                    <a:srgbClr val="0033CC"/>
                  </a:solidFill>
                  <a:ea typeface="Pretendard Bold"/>
                </a:rPr>
                <a:t>개발</a:t>
              </a:r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2171700" y="4673600"/>
              <a:ext cx="2971800" cy="228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핵심</a:t>
              </a:r>
              <a:r>
                <a:rPr lang="en-US" sz="13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기능</a:t>
              </a:r>
              <a:r>
                <a:rPr lang="en-US" sz="13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개발</a:t>
              </a:r>
              <a:r>
                <a:rPr lang="en-US" sz="13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및</a:t>
              </a:r>
              <a:r>
                <a:rPr lang="en-US" sz="13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통합</a:t>
              </a:r>
              <a:r>
                <a:rPr lang="en-US" sz="13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테스트</a:t>
              </a:r>
              <a:r>
                <a:rPr lang="en-US" sz="1300" b="0" i="0" u="none" strike="noStrike" dirty="0">
                  <a:solidFill>
                    <a:srgbClr val="000000"/>
                  </a:solidFill>
                  <a:latin typeface="Pretendard Regular"/>
                </a:rPr>
                <a:t>, </a:t>
              </a: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베타</a:t>
              </a:r>
              <a:r>
                <a:rPr lang="en-US" sz="13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버전</a:t>
              </a:r>
              <a:r>
                <a:rPr lang="en-US" sz="13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배포</a:t>
              </a: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A28C3B8F-9516-1499-0F41-1AF644C47A96}"/>
              </a:ext>
            </a:extLst>
          </p:cNvPr>
          <p:cNvGrpSpPr/>
          <p:nvPr/>
        </p:nvGrpSpPr>
        <p:grpSpPr>
          <a:xfrm>
            <a:off x="5702300" y="3797300"/>
            <a:ext cx="3505200" cy="1333500"/>
            <a:chOff x="5626100" y="3797300"/>
            <a:chExt cx="3505200" cy="1333500"/>
          </a:xfrm>
        </p:grpSpPr>
        <p:pic>
          <p:nvPicPr>
            <p:cNvPr id="33" name="Picture 33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5626100" y="3797300"/>
              <a:ext cx="3429000" cy="1333500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5740400" y="4038600"/>
              <a:ext cx="3390900" cy="482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700" b="0" i="0" u="none" strike="noStrike" dirty="0">
                  <a:solidFill>
                    <a:srgbClr val="0033CC"/>
                  </a:solidFill>
                  <a:ea typeface="Pretendard Bold"/>
                </a:rPr>
                <a:t>품질</a:t>
              </a:r>
              <a:r>
                <a:rPr lang="en-US" sz="2700" b="0" i="0" u="none" strike="noStrike" dirty="0">
                  <a:solidFill>
                    <a:srgbClr val="0033CC"/>
                  </a:solidFill>
                  <a:latin typeface="Pretendard Bold"/>
                </a:rPr>
                <a:t> </a:t>
              </a:r>
              <a:r>
                <a:rPr lang="ko-KR" sz="2700" b="0" i="0" u="none" strike="noStrike" dirty="0">
                  <a:solidFill>
                    <a:srgbClr val="0033CC"/>
                  </a:solidFill>
                  <a:ea typeface="Pretendard Bold"/>
                </a:rPr>
                <a:t>최적화</a:t>
              </a:r>
              <a:r>
                <a:rPr lang="en-US" sz="2700" b="0" i="0" u="none" strike="noStrike" dirty="0">
                  <a:solidFill>
                    <a:srgbClr val="0033CC"/>
                  </a:solidFill>
                  <a:latin typeface="Pretendard Bold"/>
                </a:rPr>
                <a:t> </a:t>
              </a:r>
              <a:r>
                <a:rPr lang="ko-KR" sz="2700" b="0" i="0" u="none" strike="noStrike" dirty="0">
                  <a:solidFill>
                    <a:srgbClr val="0033CC"/>
                  </a:solidFill>
                  <a:ea typeface="Pretendard Bold"/>
                </a:rPr>
                <a:t>및</a:t>
              </a:r>
              <a:r>
                <a:rPr lang="en-US" sz="2700" b="0" i="0" u="none" strike="noStrike" dirty="0">
                  <a:solidFill>
                    <a:srgbClr val="0033CC"/>
                  </a:solidFill>
                  <a:latin typeface="Pretendard Bold"/>
                </a:rPr>
                <a:t> </a:t>
              </a:r>
              <a:r>
                <a:rPr lang="ko-KR" sz="2700" b="0" i="0" u="none" strike="noStrike" dirty="0">
                  <a:solidFill>
                    <a:srgbClr val="0033CC"/>
                  </a:solidFill>
                  <a:ea typeface="Pretendard Bold"/>
                </a:rPr>
                <a:t>안정화</a:t>
              </a:r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5740400" y="4673600"/>
              <a:ext cx="2324100" cy="228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성능</a:t>
              </a:r>
              <a:r>
                <a:rPr lang="en-US" sz="13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개선</a:t>
              </a:r>
              <a:r>
                <a:rPr lang="en-US" sz="1300" b="0" i="0" u="none" strike="noStrike" dirty="0">
                  <a:solidFill>
                    <a:srgbClr val="000000"/>
                  </a:solidFill>
                  <a:latin typeface="Pretendard Regular"/>
                </a:rPr>
                <a:t>, </a:t>
              </a: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사용성</a:t>
              </a:r>
              <a:r>
                <a:rPr lang="en-US" sz="13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강화</a:t>
              </a:r>
              <a:r>
                <a:rPr lang="en-US" sz="1300" b="0" i="0" u="none" strike="noStrike" dirty="0">
                  <a:solidFill>
                    <a:srgbClr val="000000"/>
                  </a:solidFill>
                  <a:latin typeface="Pretendard Regular"/>
                </a:rPr>
                <a:t>, </a:t>
              </a: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모델</a:t>
              </a:r>
              <a:r>
                <a:rPr lang="en-US" sz="13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고도화</a:t>
              </a: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E40FE02B-FCBA-B053-09AA-82B14BEA62B6}"/>
              </a:ext>
            </a:extLst>
          </p:cNvPr>
          <p:cNvGrpSpPr/>
          <p:nvPr/>
        </p:nvGrpSpPr>
        <p:grpSpPr>
          <a:xfrm>
            <a:off x="9347200" y="3784600"/>
            <a:ext cx="3505200" cy="1346200"/>
            <a:chOff x="9296400" y="3784600"/>
            <a:chExt cx="3505200" cy="1346200"/>
          </a:xfrm>
        </p:grpSpPr>
        <p:pic>
          <p:nvPicPr>
            <p:cNvPr id="34" name="Picture 34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9296400" y="3784600"/>
              <a:ext cx="3429000" cy="1346200"/>
            </a:xfrm>
            <a:prstGeom prst="rect">
              <a:avLst/>
            </a:prstGeom>
          </p:spPr>
        </p:pic>
        <p:sp>
          <p:nvSpPr>
            <p:cNvPr id="40" name="TextBox 40"/>
            <p:cNvSpPr txBox="1"/>
            <p:nvPr/>
          </p:nvSpPr>
          <p:spPr>
            <a:xfrm>
              <a:off x="9410700" y="4038600"/>
              <a:ext cx="3390900" cy="482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700" b="0" i="0" u="none" strike="noStrike" dirty="0">
                  <a:solidFill>
                    <a:srgbClr val="0033CC"/>
                  </a:solidFill>
                  <a:ea typeface="Pretendard Bold"/>
                </a:rPr>
                <a:t>품질</a:t>
              </a:r>
              <a:r>
                <a:rPr lang="en-US" sz="2700" b="0" i="0" u="none" strike="noStrike" dirty="0">
                  <a:solidFill>
                    <a:srgbClr val="0033CC"/>
                  </a:solidFill>
                  <a:latin typeface="Pretendard Bold"/>
                </a:rPr>
                <a:t> </a:t>
              </a:r>
              <a:r>
                <a:rPr lang="ko-KR" sz="2700" b="0" i="0" u="none" strike="noStrike" dirty="0">
                  <a:solidFill>
                    <a:srgbClr val="0033CC"/>
                  </a:solidFill>
                  <a:ea typeface="Pretendard Bold"/>
                </a:rPr>
                <a:t>최적화</a:t>
              </a:r>
              <a:r>
                <a:rPr lang="en-US" sz="2700" b="0" i="0" u="none" strike="noStrike" dirty="0">
                  <a:solidFill>
                    <a:srgbClr val="0033CC"/>
                  </a:solidFill>
                  <a:latin typeface="Pretendard Bold"/>
                </a:rPr>
                <a:t> </a:t>
              </a:r>
              <a:r>
                <a:rPr lang="ko-KR" sz="2700" b="0" i="0" u="none" strike="noStrike" dirty="0">
                  <a:solidFill>
                    <a:srgbClr val="0033CC"/>
                  </a:solidFill>
                  <a:ea typeface="Pretendard Bold"/>
                </a:rPr>
                <a:t>및</a:t>
              </a:r>
              <a:r>
                <a:rPr lang="en-US" sz="2700" b="0" i="0" u="none" strike="noStrike" dirty="0">
                  <a:solidFill>
                    <a:srgbClr val="0033CC"/>
                  </a:solidFill>
                  <a:latin typeface="Pretendard Bold"/>
                </a:rPr>
                <a:t> </a:t>
              </a:r>
              <a:r>
                <a:rPr lang="ko-KR" sz="2700" b="0" i="0" u="none" strike="noStrike" dirty="0">
                  <a:solidFill>
                    <a:srgbClr val="0033CC"/>
                  </a:solidFill>
                  <a:ea typeface="Pretendard Bold"/>
                </a:rPr>
                <a:t>안정화</a:t>
              </a:r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9436100" y="4673600"/>
              <a:ext cx="2933700" cy="228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시범</a:t>
              </a:r>
              <a:r>
                <a:rPr lang="en-US" sz="13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운영</a:t>
              </a:r>
              <a:r>
                <a:rPr lang="en-US" sz="13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결과</a:t>
              </a:r>
              <a:r>
                <a:rPr lang="en-US" sz="13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반영</a:t>
              </a:r>
              <a:r>
                <a:rPr lang="en-US" sz="1300" b="0" i="0" u="none" strike="noStrike" dirty="0">
                  <a:solidFill>
                    <a:srgbClr val="000000"/>
                  </a:solidFill>
                  <a:latin typeface="Pretendard Regular"/>
                </a:rPr>
                <a:t>, </a:t>
              </a: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산업별</a:t>
              </a:r>
              <a:r>
                <a:rPr lang="en-US" sz="13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맞춤형</a:t>
              </a:r>
              <a:r>
                <a:rPr lang="en-US" sz="13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모듈</a:t>
              </a:r>
              <a:r>
                <a:rPr lang="en-US" sz="1300" b="0" i="0" u="none" strike="noStrike" dirty="0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300" b="0" i="0" u="none" strike="noStrike" dirty="0">
                  <a:solidFill>
                    <a:srgbClr val="000000"/>
                  </a:solidFill>
                  <a:ea typeface="Pretendard Regular"/>
                </a:rPr>
                <a:t>개발</a:t>
              </a:r>
            </a:p>
          </p:txBody>
        </p: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8B85170A-37AF-0175-6C5E-3F107A865461}"/>
              </a:ext>
            </a:extLst>
          </p:cNvPr>
          <p:cNvGrpSpPr/>
          <p:nvPr/>
        </p:nvGrpSpPr>
        <p:grpSpPr>
          <a:xfrm>
            <a:off x="13011150" y="3797300"/>
            <a:ext cx="3505200" cy="1333500"/>
            <a:chOff x="12954000" y="3797300"/>
            <a:chExt cx="3505200" cy="1333500"/>
          </a:xfrm>
        </p:grpSpPr>
        <p:pic>
          <p:nvPicPr>
            <p:cNvPr id="35" name="Picture 35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2954000" y="3797300"/>
              <a:ext cx="3429000" cy="1333500"/>
            </a:xfrm>
            <a:prstGeom prst="rect">
              <a:avLst/>
            </a:prstGeom>
          </p:spPr>
        </p:pic>
        <p:sp>
          <p:nvSpPr>
            <p:cNvPr id="42" name="TextBox 42"/>
            <p:cNvSpPr txBox="1"/>
            <p:nvPr/>
          </p:nvSpPr>
          <p:spPr>
            <a:xfrm>
              <a:off x="13068300" y="4051300"/>
              <a:ext cx="3390900" cy="482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700" b="0" i="0" u="none" strike="noStrike" dirty="0">
                  <a:solidFill>
                    <a:srgbClr val="0033CC"/>
                  </a:solidFill>
                  <a:ea typeface="Pretendard Bold"/>
                </a:rPr>
                <a:t>정식</a:t>
              </a:r>
              <a:r>
                <a:rPr lang="en-US" sz="2700" b="0" i="0" u="none" strike="noStrike" dirty="0">
                  <a:solidFill>
                    <a:srgbClr val="0033CC"/>
                  </a:solidFill>
                  <a:latin typeface="Pretendard Bold"/>
                </a:rPr>
                <a:t> </a:t>
              </a:r>
              <a:r>
                <a:rPr lang="ko-KR" sz="2700" b="0" i="0" u="none" strike="noStrike" dirty="0">
                  <a:solidFill>
                    <a:srgbClr val="0033CC"/>
                  </a:solidFill>
                  <a:ea typeface="Pretendard Bold"/>
                </a:rPr>
                <a:t>출시</a:t>
              </a:r>
              <a:r>
                <a:rPr lang="en-US" sz="2700" b="0" i="0" u="none" strike="noStrike" dirty="0">
                  <a:solidFill>
                    <a:srgbClr val="0033CC"/>
                  </a:solidFill>
                  <a:latin typeface="Pretendard Bold"/>
                </a:rPr>
                <a:t> </a:t>
              </a:r>
              <a:r>
                <a:rPr lang="ko-KR" sz="2700" b="0" i="0" u="none" strike="noStrike" dirty="0">
                  <a:solidFill>
                    <a:srgbClr val="0033CC"/>
                  </a:solidFill>
                  <a:ea typeface="Pretendard Bold"/>
                </a:rPr>
                <a:t>및</a:t>
              </a:r>
              <a:r>
                <a:rPr lang="en-US" sz="2700" b="0" i="0" u="none" strike="noStrike" dirty="0">
                  <a:solidFill>
                    <a:srgbClr val="0033CC"/>
                  </a:solidFill>
                  <a:latin typeface="Pretendard Bold"/>
                </a:rPr>
                <a:t> </a:t>
              </a:r>
              <a:r>
                <a:rPr lang="ko-KR" sz="2700" b="0" i="0" u="none" strike="noStrike" dirty="0">
                  <a:solidFill>
                    <a:srgbClr val="0033CC"/>
                  </a:solidFill>
                  <a:ea typeface="Pretendard Bold"/>
                </a:rPr>
                <a:t>확산</a:t>
              </a: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13068300" y="4673600"/>
              <a:ext cx="2514600" cy="228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300" b="0" i="0" u="none" strike="noStrike">
                  <a:solidFill>
                    <a:srgbClr val="000000"/>
                  </a:solidFill>
                  <a:ea typeface="Pretendard Regular"/>
                </a:rPr>
                <a:t>중소</a:t>
              </a:r>
              <a:r>
                <a:rPr lang="en-US" sz="13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300" b="0" i="0" u="none" strike="noStrike">
                  <a:solidFill>
                    <a:srgbClr val="000000"/>
                  </a:solidFill>
                  <a:ea typeface="Pretendard Regular"/>
                </a:rPr>
                <a:t>제조기업</a:t>
              </a:r>
              <a:r>
                <a:rPr lang="en-US" sz="13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300" b="0" i="0" u="none" strike="noStrike">
                  <a:solidFill>
                    <a:srgbClr val="000000"/>
                  </a:solidFill>
                  <a:ea typeface="Pretendard Regular"/>
                </a:rPr>
                <a:t>대상</a:t>
              </a:r>
              <a:r>
                <a:rPr lang="en-US" sz="13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300" b="0" i="0" u="none" strike="noStrike">
                  <a:solidFill>
                    <a:srgbClr val="000000"/>
                  </a:solidFill>
                  <a:ea typeface="Pretendard Regular"/>
                </a:rPr>
                <a:t>솔루션</a:t>
              </a:r>
              <a:r>
                <a:rPr lang="en-US" sz="13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300" b="0" i="0" u="none" strike="noStrike">
                  <a:solidFill>
                    <a:srgbClr val="000000"/>
                  </a:solidFill>
                  <a:ea typeface="Pretendard Regular"/>
                </a:rPr>
                <a:t>패키지</a:t>
              </a:r>
              <a:r>
                <a:rPr lang="en-US" sz="13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300" b="0" i="0" u="none" strike="noStrike">
                  <a:solidFill>
                    <a:srgbClr val="000000"/>
                  </a:solidFill>
                  <a:ea typeface="Pretendard Regular"/>
                </a:rPr>
                <a:t>공급</a:t>
              </a:r>
            </a:p>
          </p:txBody>
        </p:sp>
      </p:grp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E227997E-50E3-B930-B5B7-88B86B1E791F}"/>
              </a:ext>
            </a:extLst>
          </p:cNvPr>
          <p:cNvGrpSpPr/>
          <p:nvPr/>
        </p:nvGrpSpPr>
        <p:grpSpPr>
          <a:xfrm>
            <a:off x="1333500" y="5854700"/>
            <a:ext cx="4775200" cy="4127500"/>
            <a:chOff x="1333500" y="5854700"/>
            <a:chExt cx="4775200" cy="4127500"/>
          </a:xfrm>
        </p:grpSpPr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333500" y="5854700"/>
              <a:ext cx="4775200" cy="139700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19">
              <a:alphaModFix amt="50000"/>
            </a:blip>
            <a:stretch>
              <a:fillRect/>
            </a:stretch>
          </p:blipFill>
          <p:spPr>
            <a:xfrm rot="10800000">
              <a:off x="1333500" y="7264400"/>
              <a:ext cx="4775200" cy="2717800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3340100" y="5994400"/>
              <a:ext cx="762000" cy="762000"/>
            </a:xfrm>
            <a:prstGeom prst="rect">
              <a:avLst/>
            </a:prstGeom>
            <a:effectLst>
              <a:outerShdw blurRad="5792" dist="70396" dir="2700000">
                <a:srgbClr val="000000">
                  <a:alpha val="50000"/>
                </a:srgbClr>
              </a:outerShdw>
            </a:effectLst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1739900" y="8610600"/>
              <a:ext cx="381000" cy="317500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2832100" y="6769100"/>
              <a:ext cx="1790700" cy="444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2500" b="1" i="0" u="none" strike="noStrike" dirty="0">
                  <a:solidFill>
                    <a:srgbClr val="FFFFFF"/>
                  </a:solidFill>
                  <a:ea typeface="Pretendard Regular"/>
                </a:rPr>
                <a:t>시스템</a:t>
              </a:r>
              <a:r>
                <a:rPr lang="en-US" sz="2500" b="1" i="0" u="none" strike="noStrike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2500" b="1" i="0" u="none" strike="noStrike" dirty="0">
                  <a:solidFill>
                    <a:srgbClr val="FFFFFF"/>
                  </a:solidFill>
                  <a:ea typeface="Pretendard Regular"/>
                </a:rPr>
                <a:t>확장성</a:t>
              </a:r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1676400" y="7645400"/>
              <a:ext cx="4140200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모듈식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설계를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통해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기업의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성장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및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요구사항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변화에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 </a:t>
              </a:r>
            </a:p>
            <a:p>
              <a:pPr lvl="0" algn="l">
                <a:lnSpc>
                  <a:spcPct val="99600"/>
                </a:lnSpc>
              </a:pP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맞춰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유연하게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확장할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수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있는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구조를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제공합니다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.</a:t>
              </a:r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2247900" y="8623300"/>
              <a:ext cx="22606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신규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생산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라인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쉽게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통합</a:t>
              </a:r>
            </a:p>
          </p:txBody>
        </p:sp>
        <p:pic>
          <p:nvPicPr>
            <p:cNvPr id="47" name="Picture 47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1739900" y="9258300"/>
              <a:ext cx="381000" cy="317500"/>
            </a:xfrm>
            <a:prstGeom prst="rect">
              <a:avLst/>
            </a:prstGeom>
          </p:spPr>
        </p:pic>
        <p:sp>
          <p:nvSpPr>
            <p:cNvPr id="49" name="TextBox 49"/>
            <p:cNvSpPr txBox="1"/>
            <p:nvPr/>
          </p:nvSpPr>
          <p:spPr>
            <a:xfrm>
              <a:off x="2247900" y="9271000"/>
              <a:ext cx="20574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다중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공장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지원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및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관리</a:t>
              </a: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5EDCFBDB-3048-4F12-2C5F-A1BC732C6849}"/>
              </a:ext>
            </a:extLst>
          </p:cNvPr>
          <p:cNvGrpSpPr/>
          <p:nvPr/>
        </p:nvGrpSpPr>
        <p:grpSpPr>
          <a:xfrm>
            <a:off x="6807200" y="5854700"/>
            <a:ext cx="4775200" cy="4127500"/>
            <a:chOff x="6807200" y="5854700"/>
            <a:chExt cx="4775200" cy="4127500"/>
          </a:xfrm>
        </p:grpSpPr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6807200" y="5854700"/>
              <a:ext cx="4775200" cy="139700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19">
              <a:alphaModFix amt="50000"/>
            </a:blip>
            <a:stretch>
              <a:fillRect/>
            </a:stretch>
          </p:blipFill>
          <p:spPr>
            <a:xfrm rot="10800000">
              <a:off x="6807200" y="7264400"/>
              <a:ext cx="4775200" cy="2717800"/>
            </a:xfrm>
            <a:prstGeom prst="rect">
              <a:avLst/>
            </a:prstGeom>
          </p:spPr>
        </p:pic>
        <p:pic>
          <p:nvPicPr>
            <p:cNvPr id="48" name="Picture 48"/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8902700" y="5994400"/>
              <a:ext cx="673100" cy="673100"/>
            </a:xfrm>
            <a:prstGeom prst="rect">
              <a:avLst/>
            </a:prstGeom>
            <a:effectLst>
              <a:outerShdw blurRad="4480" dist="61912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50" name="TextBox 50"/>
            <p:cNvSpPr txBox="1"/>
            <p:nvPr/>
          </p:nvSpPr>
          <p:spPr>
            <a:xfrm>
              <a:off x="8343900" y="6718300"/>
              <a:ext cx="1790700" cy="444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en-US" sz="2500" b="1" i="0" u="none" strike="noStrike" dirty="0">
                  <a:solidFill>
                    <a:srgbClr val="FFFFFF"/>
                  </a:solidFill>
                  <a:latin typeface="Pretendard Regular"/>
                </a:rPr>
                <a:t>AI/ML </a:t>
              </a:r>
              <a:r>
                <a:rPr lang="ko-KR" sz="2500" b="1" i="0" u="none" strike="noStrike" dirty="0">
                  <a:solidFill>
                    <a:srgbClr val="FFFFFF"/>
                  </a:solidFill>
                  <a:ea typeface="Pretendard Regular"/>
                </a:rPr>
                <a:t>고도화</a:t>
              </a:r>
            </a:p>
          </p:txBody>
        </p:sp>
        <p:pic>
          <p:nvPicPr>
            <p:cNvPr id="51" name="Picture 51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7251700" y="8623300"/>
              <a:ext cx="381000" cy="317500"/>
            </a:xfrm>
            <a:prstGeom prst="rect">
              <a:avLst/>
            </a:prstGeom>
          </p:spPr>
        </p:pic>
        <p:sp>
          <p:nvSpPr>
            <p:cNvPr id="52" name="TextBox 52"/>
            <p:cNvSpPr txBox="1"/>
            <p:nvPr/>
          </p:nvSpPr>
          <p:spPr>
            <a:xfrm>
              <a:off x="7188200" y="7645400"/>
              <a:ext cx="3911600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머신러닝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기반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예측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및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최적화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기능을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지속적으로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 </a:t>
              </a:r>
            </a:p>
            <a:p>
              <a:pPr lvl="0" algn="l">
                <a:lnSpc>
                  <a:spcPct val="99600"/>
                </a:lnSpc>
              </a:pP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개선하고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새로운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알고리즘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및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모델을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도입합니다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.</a:t>
              </a:r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7772400" y="8636000"/>
              <a:ext cx="23876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강화학습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기반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생산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최적화</a:t>
              </a:r>
            </a:p>
          </p:txBody>
        </p:sp>
        <p:pic>
          <p:nvPicPr>
            <p:cNvPr id="54" name="Picture 54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7251700" y="9271000"/>
              <a:ext cx="381000" cy="317500"/>
            </a:xfrm>
            <a:prstGeom prst="rect">
              <a:avLst/>
            </a:prstGeom>
          </p:spPr>
        </p:pic>
        <p:sp>
          <p:nvSpPr>
            <p:cNvPr id="56" name="TextBox 56"/>
            <p:cNvSpPr txBox="1"/>
            <p:nvPr/>
          </p:nvSpPr>
          <p:spPr>
            <a:xfrm>
              <a:off x="7772400" y="9283700"/>
              <a:ext cx="22606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이미지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기반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품질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검사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AI</a:t>
              </a:r>
            </a:p>
          </p:txBody>
        </p: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8C96EF00-CBB1-29C5-AD4E-890B7560B974}"/>
              </a:ext>
            </a:extLst>
          </p:cNvPr>
          <p:cNvGrpSpPr/>
          <p:nvPr/>
        </p:nvGrpSpPr>
        <p:grpSpPr>
          <a:xfrm>
            <a:off x="12230100" y="5854700"/>
            <a:ext cx="7086600" cy="4127500"/>
            <a:chOff x="12230100" y="5854700"/>
            <a:chExt cx="7086600" cy="4127500"/>
          </a:xfrm>
        </p:grpSpPr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2230100" y="5854700"/>
              <a:ext cx="4775200" cy="1397000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19">
              <a:alphaModFix amt="50000"/>
            </a:blip>
            <a:stretch>
              <a:fillRect/>
            </a:stretch>
          </p:blipFill>
          <p:spPr>
            <a:xfrm rot="10800000">
              <a:off x="12230100" y="7264400"/>
              <a:ext cx="4775200" cy="2717800"/>
            </a:xfrm>
            <a:prstGeom prst="rect">
              <a:avLst/>
            </a:prstGeom>
          </p:spPr>
        </p:pic>
        <p:pic>
          <p:nvPicPr>
            <p:cNvPr id="55" name="Picture 55"/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14274800" y="6032500"/>
              <a:ext cx="685800" cy="685800"/>
            </a:xfrm>
            <a:prstGeom prst="rect">
              <a:avLst/>
            </a:prstGeom>
            <a:effectLst>
              <a:outerShdw blurRad="4664" dist="63170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57" name="TextBox 57"/>
            <p:cNvSpPr txBox="1"/>
            <p:nvPr/>
          </p:nvSpPr>
          <p:spPr>
            <a:xfrm>
              <a:off x="13677900" y="6769100"/>
              <a:ext cx="1866900" cy="444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2500" b="1" i="0" u="none" strike="noStrike" dirty="0">
                  <a:solidFill>
                    <a:srgbClr val="FFFFFF"/>
                  </a:solidFill>
                  <a:ea typeface="Pretendard Regular"/>
                </a:rPr>
                <a:t>산업</a:t>
              </a:r>
              <a:r>
                <a:rPr lang="en-US" sz="2500" b="1" i="0" u="none" strike="noStrike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2500" b="1" i="0" u="none" strike="noStrike" dirty="0">
                  <a:solidFill>
                    <a:srgbClr val="FFFFFF"/>
                  </a:solidFill>
                  <a:ea typeface="Pretendard Regular"/>
                </a:rPr>
                <a:t>특화</a:t>
              </a:r>
              <a:r>
                <a:rPr lang="en-US" sz="2500" b="1" i="0" u="none" strike="noStrike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2500" b="1" i="0" u="none" strike="noStrike" dirty="0">
                  <a:solidFill>
                    <a:srgbClr val="FFFFFF"/>
                  </a:solidFill>
                  <a:ea typeface="Pretendard Regular"/>
                </a:rPr>
                <a:t>모듈</a:t>
              </a:r>
            </a:p>
          </p:txBody>
        </p:sp>
        <p:pic>
          <p:nvPicPr>
            <p:cNvPr id="58" name="Picture 58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12801600" y="8623300"/>
              <a:ext cx="381000" cy="317500"/>
            </a:xfrm>
            <a:prstGeom prst="rect">
              <a:avLst/>
            </a:prstGeom>
          </p:spPr>
        </p:pic>
        <p:sp>
          <p:nvSpPr>
            <p:cNvPr id="59" name="TextBox 59"/>
            <p:cNvSpPr txBox="1"/>
            <p:nvPr/>
          </p:nvSpPr>
          <p:spPr>
            <a:xfrm>
              <a:off x="12738100" y="7645400"/>
              <a:ext cx="6578600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다양한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제조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산업의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특성에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맞는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특화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모듈을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 </a:t>
              </a:r>
            </a:p>
            <a:p>
              <a:pPr lvl="0" algn="l">
                <a:lnSpc>
                  <a:spcPct val="99600"/>
                </a:lnSpc>
              </a:pP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개발하여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맞춤형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솔루션을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000000"/>
                  </a:solidFill>
                  <a:ea typeface="Pretendard Regular"/>
                </a:rPr>
                <a:t>제공합니다</a:t>
              </a:r>
              <a:r>
                <a:rPr lang="en-US" sz="1600" b="0" i="0" u="none" strike="noStrike">
                  <a:solidFill>
                    <a:srgbClr val="000000"/>
                  </a:solidFill>
                  <a:latin typeface="Pretendard Regular"/>
                </a:rPr>
                <a:t>.</a:t>
              </a:r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13322300" y="8636000"/>
              <a:ext cx="20193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전자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/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반도체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특화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모듈</a:t>
              </a:r>
            </a:p>
          </p:txBody>
        </p:sp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12801600" y="9271000"/>
              <a:ext cx="381000" cy="317500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13322300" y="9283700"/>
              <a:ext cx="21971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자동차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부품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최적화</a:t>
              </a:r>
              <a:r>
                <a:rPr lang="en-US" sz="18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000000"/>
                  </a:solidFill>
                  <a:ea typeface="Pretendard Regular"/>
                </a:rPr>
                <a:t>모듈</a:t>
              </a:r>
            </a:p>
          </p:txBody>
        </p:sp>
      </p:grpSp>
      <p:pic>
        <p:nvPicPr>
          <p:cNvPr id="63" name="Picture 63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7035800" y="76200"/>
            <a:ext cx="901700" cy="546100"/>
          </a:xfrm>
          <a:prstGeom prst="rect">
            <a:avLst/>
          </a:prstGeom>
        </p:spPr>
      </p:pic>
      <p:pic>
        <p:nvPicPr>
          <p:cNvPr id="64" name="Picture 64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6604000" y="76200"/>
            <a:ext cx="901700" cy="546100"/>
          </a:xfrm>
          <a:prstGeom prst="rect">
            <a:avLst/>
          </a:prstGeom>
        </p:spPr>
      </p:pic>
      <p:pic>
        <p:nvPicPr>
          <p:cNvPr id="65" name="Picture 65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6172200" y="76200"/>
            <a:ext cx="901700" cy="546100"/>
          </a:xfrm>
          <a:prstGeom prst="rect">
            <a:avLst/>
          </a:prstGeom>
        </p:spPr>
      </p:pic>
      <p:pic>
        <p:nvPicPr>
          <p:cNvPr id="66" name="Picture 66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939800" y="76200"/>
            <a:ext cx="5715000" cy="546100"/>
          </a:xfrm>
          <a:prstGeom prst="rect">
            <a:avLst/>
          </a:prstGeom>
        </p:spPr>
      </p:pic>
      <p:sp>
        <p:nvSpPr>
          <p:cNvPr id="67" name="TextBox 67"/>
          <p:cNvSpPr txBox="1"/>
          <p:nvPr/>
        </p:nvSpPr>
        <p:spPr>
          <a:xfrm>
            <a:off x="1498600" y="152400"/>
            <a:ext cx="3759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향후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계획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및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확장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가능성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1016000" y="152400"/>
            <a:ext cx="5461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01.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6718300" y="1524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2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7175500" y="1524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3</a:t>
            </a:r>
          </a:p>
        </p:txBody>
      </p:sp>
      <p:sp>
        <p:nvSpPr>
          <p:cNvPr id="71" name="TextBox 71"/>
          <p:cNvSpPr txBox="1"/>
          <p:nvPr/>
        </p:nvSpPr>
        <p:spPr>
          <a:xfrm>
            <a:off x="7594600" y="1524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4</a:t>
            </a:r>
          </a:p>
        </p:txBody>
      </p:sp>
      <p:grpSp>
        <p:nvGrpSpPr>
          <p:cNvPr id="72" name="Group 72"/>
          <p:cNvGrpSpPr/>
          <p:nvPr/>
        </p:nvGrpSpPr>
        <p:grpSpPr>
          <a:xfrm>
            <a:off x="2147483647" y="0"/>
            <a:ext cx="2147483647" cy="2147483647"/>
            <a:chOff x="0" y="0"/>
            <a:chExt cx="0" cy="0"/>
          </a:xfrm>
        </p:grpSpPr>
      </p:grpSp>
      <p:pic>
        <p:nvPicPr>
          <p:cNvPr id="73" name="Picture 73"/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6967200" y="0"/>
            <a:ext cx="1320800" cy="1320800"/>
          </a:xfrm>
          <a:prstGeom prst="rect">
            <a:avLst/>
          </a:prstGeom>
        </p:spPr>
      </p:pic>
      <p:sp>
        <p:nvSpPr>
          <p:cNvPr id="74" name="TextBox 74"/>
          <p:cNvSpPr txBox="1"/>
          <p:nvPr/>
        </p:nvSpPr>
        <p:spPr>
          <a:xfrm>
            <a:off x="17348200" y="419100"/>
            <a:ext cx="60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000" b="1" i="0" u="none" strike="noStrike" dirty="0">
                <a:solidFill>
                  <a:srgbClr val="5B80EF"/>
                </a:solidFill>
                <a:latin typeface="Pretendard Black"/>
              </a:rPr>
              <a:t>5/23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0" y="0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23900"/>
            <a:ext cx="18288000" cy="9563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500" y="0"/>
            <a:ext cx="8026400" cy="21209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7100" y="635000"/>
            <a:ext cx="7467600" cy="1016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8400" y="8191500"/>
            <a:ext cx="355600" cy="3556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1100" y="9398000"/>
            <a:ext cx="330200" cy="3175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18700" y="8229600"/>
            <a:ext cx="431800" cy="2921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44100" y="9410700"/>
            <a:ext cx="330200" cy="3302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40100" y="5994400"/>
            <a:ext cx="762000" cy="762000"/>
          </a:xfrm>
          <a:prstGeom prst="rect">
            <a:avLst/>
          </a:prstGeom>
        </p:spPr>
      </p:pic>
      <p:grpSp>
        <p:nvGrpSpPr>
          <p:cNvPr id="92" name="그룹 91">
            <a:extLst>
              <a:ext uri="{FF2B5EF4-FFF2-40B4-BE49-F238E27FC236}">
                <a16:creationId xmlns:a16="http://schemas.microsoft.com/office/drawing/2014/main" id="{FA9A883B-994C-57FA-E960-1335B6599D30}"/>
              </a:ext>
            </a:extLst>
          </p:cNvPr>
          <p:cNvGrpSpPr/>
          <p:nvPr/>
        </p:nvGrpSpPr>
        <p:grpSpPr>
          <a:xfrm>
            <a:off x="711200" y="1333500"/>
            <a:ext cx="16865600" cy="5575300"/>
            <a:chOff x="711200" y="1333500"/>
            <a:chExt cx="16865600" cy="5575300"/>
          </a:xfrm>
        </p:grpSpPr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11200" y="1333500"/>
              <a:ext cx="16865600" cy="5575300"/>
            </a:xfrm>
            <a:prstGeom prst="rect">
              <a:avLst/>
            </a:prstGeom>
          </p:spPr>
        </p:pic>
        <p:grpSp>
          <p:nvGrpSpPr>
            <p:cNvPr id="84" name="그룹 83">
              <a:extLst>
                <a:ext uri="{FF2B5EF4-FFF2-40B4-BE49-F238E27FC236}">
                  <a16:creationId xmlns:a16="http://schemas.microsoft.com/office/drawing/2014/main" id="{CB56B35A-24D8-84E5-9E85-FBA759C6701D}"/>
                </a:ext>
              </a:extLst>
            </p:cNvPr>
            <p:cNvGrpSpPr/>
            <p:nvPr/>
          </p:nvGrpSpPr>
          <p:grpSpPr>
            <a:xfrm>
              <a:off x="1104900" y="1485900"/>
              <a:ext cx="16192500" cy="787400"/>
              <a:chOff x="1104900" y="1485900"/>
              <a:chExt cx="16192500" cy="787400"/>
            </a:xfrm>
          </p:grpSpPr>
          <p:pic>
            <p:nvPicPr>
              <p:cNvPr id="13" name="Picture 13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104900" y="2235200"/>
                <a:ext cx="16192500" cy="38100"/>
              </a:xfrm>
              <a:prstGeom prst="rect">
                <a:avLst/>
              </a:prstGeom>
            </p:spPr>
          </p:pic>
          <p:pic>
            <p:nvPicPr>
              <p:cNvPr id="15" name="Picture 15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30300" y="1485900"/>
                <a:ext cx="571500" cy="596900"/>
              </a:xfrm>
              <a:prstGeom prst="rect">
                <a:avLst/>
              </a:prstGeom>
              <a:effectLst>
                <a:outerShdw blurRad="3292" dist="53073" dir="2700000">
                  <a:srgbClr val="000000">
                    <a:alpha val="50000"/>
                  </a:srgbClr>
                </a:outerShdw>
              </a:effectLst>
            </p:spPr>
          </p:pic>
          <p:sp>
            <p:nvSpPr>
              <p:cNvPr id="20" name="TextBox 20"/>
              <p:cNvSpPr txBox="1"/>
              <p:nvPr/>
            </p:nvSpPr>
            <p:spPr>
              <a:xfrm>
                <a:off x="1955800" y="1524000"/>
                <a:ext cx="1219200" cy="5588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sz="3100" b="0" i="0" u="none" strike="noStrike" dirty="0">
                    <a:solidFill>
                      <a:srgbClr val="305BD9"/>
                    </a:solidFill>
                    <a:ea typeface="Pretendard Regular"/>
                  </a:rPr>
                  <a:t>팀</a:t>
                </a:r>
                <a:r>
                  <a:rPr lang="en-US" sz="3100" b="0" i="0" u="none" strike="noStrike" dirty="0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3100" b="0" i="0" u="none" strike="noStrike" dirty="0">
                    <a:solidFill>
                      <a:srgbClr val="305BD9"/>
                    </a:solidFill>
                    <a:ea typeface="Pretendard Regular"/>
                  </a:rPr>
                  <a:t>구성</a:t>
                </a:r>
              </a:p>
            </p:txBody>
          </p:sp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0F914F98-A306-09BC-ABE7-23C0C4585AB2}"/>
              </a:ext>
            </a:extLst>
          </p:cNvPr>
          <p:cNvGrpSpPr/>
          <p:nvPr/>
        </p:nvGrpSpPr>
        <p:grpSpPr>
          <a:xfrm>
            <a:off x="774700" y="7188200"/>
            <a:ext cx="5232400" cy="2819400"/>
            <a:chOff x="774700" y="7188200"/>
            <a:chExt cx="5232400" cy="2819400"/>
          </a:xfrm>
        </p:grpSpPr>
        <p:pic>
          <p:nvPicPr>
            <p:cNvPr id="44" name="Picture 44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74700" y="7188200"/>
              <a:ext cx="5232400" cy="2819400"/>
            </a:xfrm>
            <a:prstGeom prst="rect">
              <a:avLst/>
            </a:prstGeom>
            <a:effectLst>
              <a:outerShdw blurRad="79193" dist="216914" dir="2700000">
                <a:srgbClr val="000000">
                  <a:alpha val="50000"/>
                </a:srgbClr>
              </a:outerShdw>
            </a:effectLst>
          </p:spPr>
        </p:pic>
        <p:pic>
          <p:nvPicPr>
            <p:cNvPr id="47" name="Picture 47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022600" y="7493000"/>
              <a:ext cx="749300" cy="749300"/>
            </a:xfrm>
            <a:prstGeom prst="rect">
              <a:avLst/>
            </a:prstGeom>
          </p:spPr>
        </p:pic>
        <p:sp>
          <p:nvSpPr>
            <p:cNvPr id="52" name="TextBox 52"/>
            <p:cNvSpPr txBox="1"/>
            <p:nvPr/>
          </p:nvSpPr>
          <p:spPr>
            <a:xfrm>
              <a:off x="2425700" y="8432800"/>
              <a:ext cx="1943100" cy="355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2000" b="1" i="0" u="none" strike="noStrike" dirty="0">
                  <a:solidFill>
                    <a:srgbClr val="194EEF"/>
                  </a:solidFill>
                  <a:ea typeface="Pretendard Regular"/>
                </a:rPr>
                <a:t>상호</a:t>
              </a:r>
              <a:r>
                <a:rPr lang="en-US" sz="2000" b="1" i="0" u="none" strike="noStrike" dirty="0">
                  <a:solidFill>
                    <a:srgbClr val="194EEF"/>
                  </a:solidFill>
                  <a:latin typeface="Pretendard Regular"/>
                </a:rPr>
                <a:t> </a:t>
              </a:r>
              <a:r>
                <a:rPr lang="ko-KR" sz="2000" b="1" i="0" u="none" strike="noStrike" dirty="0">
                  <a:solidFill>
                    <a:srgbClr val="194EEF"/>
                  </a:solidFill>
                  <a:ea typeface="Pretendard Regular"/>
                </a:rPr>
                <a:t>존중과</a:t>
              </a:r>
              <a:r>
                <a:rPr lang="en-US" sz="2000" b="1" i="0" u="none" strike="noStrike" dirty="0">
                  <a:solidFill>
                    <a:srgbClr val="194EEF"/>
                  </a:solidFill>
                  <a:latin typeface="Pretendard Regular"/>
                </a:rPr>
                <a:t> </a:t>
              </a:r>
              <a:r>
                <a:rPr lang="ko-KR" sz="2000" b="1" i="0" u="none" strike="noStrike" dirty="0">
                  <a:solidFill>
                    <a:srgbClr val="194EEF"/>
                  </a:solidFill>
                  <a:ea typeface="Pretendard Regular"/>
                </a:rPr>
                <a:t>피드백</a:t>
              </a:r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1066800" y="8991600"/>
              <a:ext cx="4660900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팀원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건설적인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피드백과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다양한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관점을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존중하는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문화가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 </a:t>
              </a:r>
            </a:p>
            <a:p>
              <a:pPr lvl="0" algn="ctr">
                <a:lnSpc>
                  <a:spcPct val="99600"/>
                </a:lnSpc>
              </a:pP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혁신적인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솔루션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개발의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기반이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되었습니다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.</a:t>
              </a:r>
            </a:p>
          </p:txBody>
        </p: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B67710C8-F2CE-A416-C8DB-BFD1481DB58E}"/>
              </a:ext>
            </a:extLst>
          </p:cNvPr>
          <p:cNvGrpSpPr/>
          <p:nvPr/>
        </p:nvGrpSpPr>
        <p:grpSpPr>
          <a:xfrm>
            <a:off x="6604000" y="7188200"/>
            <a:ext cx="5245100" cy="2819400"/>
            <a:chOff x="6604000" y="7188200"/>
            <a:chExt cx="5245100" cy="2819400"/>
          </a:xfrm>
        </p:grpSpPr>
        <p:pic>
          <p:nvPicPr>
            <p:cNvPr id="45" name="Picture 45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604000" y="7188200"/>
              <a:ext cx="5245100" cy="2819400"/>
            </a:xfrm>
            <a:prstGeom prst="rect">
              <a:avLst/>
            </a:prstGeom>
            <a:effectLst>
              <a:outerShdw blurRad="79193" dist="216914" dir="2700000">
                <a:srgbClr val="000000">
                  <a:alpha val="50000"/>
                </a:srgbClr>
              </a:outerShdw>
            </a:effectLst>
          </p:spPr>
        </p:pic>
        <p:pic>
          <p:nvPicPr>
            <p:cNvPr id="54" name="Picture 54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8813800" y="7493000"/>
              <a:ext cx="800100" cy="800100"/>
            </a:xfrm>
            <a:prstGeom prst="rect">
              <a:avLst/>
            </a:prstGeom>
            <a:effectLst>
              <a:outerShdw blurRad="6457" dist="74324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56" name="TextBox 56"/>
            <p:cNvSpPr txBox="1"/>
            <p:nvPr/>
          </p:nvSpPr>
          <p:spPr>
            <a:xfrm>
              <a:off x="8496300" y="8432800"/>
              <a:ext cx="1435100" cy="355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2000" b="1" i="0" u="none" strike="noStrike" dirty="0" err="1">
                  <a:solidFill>
                    <a:srgbClr val="194EEF"/>
                  </a:solidFill>
                  <a:ea typeface="Pretendard Regular"/>
                </a:rPr>
                <a:t>모듈식</a:t>
              </a:r>
              <a:r>
                <a:rPr lang="en-US" sz="2000" b="1" i="0" u="none" strike="noStrike" dirty="0">
                  <a:solidFill>
                    <a:srgbClr val="194EEF"/>
                  </a:solidFill>
                  <a:latin typeface="Pretendard Regular"/>
                </a:rPr>
                <a:t> </a:t>
              </a:r>
              <a:r>
                <a:rPr lang="ko-KR" sz="2000" b="1" i="0" u="none" strike="noStrike" dirty="0">
                  <a:solidFill>
                    <a:srgbClr val="194EEF"/>
                  </a:solidFill>
                  <a:ea typeface="Pretendard Regular"/>
                </a:rPr>
                <a:t>접근법</a:t>
              </a:r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6908800" y="8991600"/>
              <a:ext cx="4610100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독립적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개발과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통합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테스트를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병행하는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모듈식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접근법으로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 </a:t>
              </a:r>
            </a:p>
            <a:p>
              <a:pPr lvl="0" algn="ctr">
                <a:lnSpc>
                  <a:spcPct val="99600"/>
                </a:lnSpc>
              </a:pP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복잡한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시스템을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효율적으로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구현했습니다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.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D3F2B14A-C173-A2A5-2293-7BE35AD6E038}"/>
              </a:ext>
            </a:extLst>
          </p:cNvPr>
          <p:cNvGrpSpPr/>
          <p:nvPr/>
        </p:nvGrpSpPr>
        <p:grpSpPr>
          <a:xfrm>
            <a:off x="12433300" y="7188200"/>
            <a:ext cx="5232400" cy="2819400"/>
            <a:chOff x="12433300" y="7188200"/>
            <a:chExt cx="5232400" cy="2819400"/>
          </a:xfrm>
        </p:grpSpPr>
        <p:pic>
          <p:nvPicPr>
            <p:cNvPr id="46" name="Picture 46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2433300" y="7188200"/>
              <a:ext cx="5232400" cy="2819400"/>
            </a:xfrm>
            <a:prstGeom prst="rect">
              <a:avLst/>
            </a:prstGeom>
            <a:effectLst>
              <a:outerShdw blurRad="79193" dist="216914" dir="2700000">
                <a:srgbClr val="000000">
                  <a:alpha val="50000"/>
                </a:srgbClr>
              </a:outerShdw>
            </a:effectLst>
          </p:spPr>
        </p:pic>
        <p:pic>
          <p:nvPicPr>
            <p:cNvPr id="55" name="Picture 55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14757400" y="7645400"/>
              <a:ext cx="609600" cy="609600"/>
            </a:xfrm>
            <a:prstGeom prst="rect">
              <a:avLst/>
            </a:prstGeom>
            <a:effectLst>
              <a:outerShdw blurRad="3646" dist="55849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58" name="TextBox 58"/>
            <p:cNvSpPr txBox="1"/>
            <p:nvPr/>
          </p:nvSpPr>
          <p:spPr>
            <a:xfrm>
              <a:off x="14338300" y="8432800"/>
              <a:ext cx="1435100" cy="355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2000" b="1" i="0" u="none" strike="noStrike" dirty="0">
                  <a:solidFill>
                    <a:srgbClr val="194EEF"/>
                  </a:solidFill>
                  <a:ea typeface="Pretendard Regular"/>
                </a:rPr>
                <a:t>지속적인</a:t>
              </a:r>
              <a:r>
                <a:rPr lang="en-US" sz="2000" b="1" i="0" u="none" strike="noStrike" dirty="0">
                  <a:solidFill>
                    <a:srgbClr val="194EEF"/>
                  </a:solidFill>
                  <a:latin typeface="Pretendard Regular"/>
                </a:rPr>
                <a:t> </a:t>
              </a:r>
              <a:r>
                <a:rPr lang="ko-KR" sz="2000" b="1" i="0" u="none" strike="noStrike" dirty="0">
                  <a:solidFill>
                    <a:srgbClr val="194EEF"/>
                  </a:solidFill>
                  <a:ea typeface="Pretendard Regular"/>
                </a:rPr>
                <a:t>개선</a:t>
              </a:r>
            </a:p>
          </p:txBody>
        </p:sp>
        <p:sp>
          <p:nvSpPr>
            <p:cNvPr id="59" name="TextBox 59"/>
            <p:cNvSpPr txBox="1"/>
            <p:nvPr/>
          </p:nvSpPr>
          <p:spPr>
            <a:xfrm>
              <a:off x="12611100" y="9017000"/>
              <a:ext cx="4876800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정기적인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회고와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개선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활동을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통해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프로세스를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최적화하고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 </a:t>
              </a:r>
            </a:p>
            <a:p>
              <a:pPr lvl="0" algn="ctr">
                <a:lnSpc>
                  <a:spcPct val="99600"/>
                </a:lnSpc>
              </a:pP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프로젝트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품질을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향상시켰습니다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.</a:t>
              </a:r>
            </a:p>
          </p:txBody>
        </p:sp>
      </p:grpSp>
      <p:pic>
        <p:nvPicPr>
          <p:cNvPr id="60" name="Picture 60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035800" y="76200"/>
            <a:ext cx="901700" cy="546100"/>
          </a:xfrm>
          <a:prstGeom prst="rect">
            <a:avLst/>
          </a:prstGeom>
        </p:spPr>
      </p:pic>
      <p:pic>
        <p:nvPicPr>
          <p:cNvPr id="61" name="Picture 61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604000" y="76200"/>
            <a:ext cx="901700" cy="546100"/>
          </a:xfrm>
          <a:prstGeom prst="rect">
            <a:avLst/>
          </a:prstGeom>
        </p:spPr>
      </p:pic>
      <p:pic>
        <p:nvPicPr>
          <p:cNvPr id="62" name="Picture 62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172200" y="76200"/>
            <a:ext cx="901700" cy="546100"/>
          </a:xfrm>
          <a:prstGeom prst="rect">
            <a:avLst/>
          </a:prstGeom>
        </p:spPr>
      </p:pic>
      <p:pic>
        <p:nvPicPr>
          <p:cNvPr id="63" name="Picture 63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939800" y="76200"/>
            <a:ext cx="5715000" cy="546100"/>
          </a:xfrm>
          <a:prstGeom prst="rect">
            <a:avLst/>
          </a:prstGeom>
        </p:spPr>
      </p:pic>
      <p:grpSp>
        <p:nvGrpSpPr>
          <p:cNvPr id="87" name="그룹 86">
            <a:extLst>
              <a:ext uri="{FF2B5EF4-FFF2-40B4-BE49-F238E27FC236}">
                <a16:creationId xmlns:a16="http://schemas.microsoft.com/office/drawing/2014/main" id="{E4FD6D40-69EF-134A-6B4A-312FE4B1B1EB}"/>
              </a:ext>
            </a:extLst>
          </p:cNvPr>
          <p:cNvGrpSpPr/>
          <p:nvPr/>
        </p:nvGrpSpPr>
        <p:grpSpPr>
          <a:xfrm>
            <a:off x="1143000" y="2552700"/>
            <a:ext cx="5054600" cy="1892300"/>
            <a:chOff x="1143000" y="2552700"/>
            <a:chExt cx="5054600" cy="1892300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1143000" y="2552700"/>
              <a:ext cx="5054600" cy="1892300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1422400" y="2768600"/>
              <a:ext cx="508000" cy="508000"/>
            </a:xfrm>
            <a:prstGeom prst="rect">
              <a:avLst/>
            </a:prstGeom>
            <a:effectLst>
              <a:outerShdw blurRad="2571" dist="46901" dir="2700000">
                <a:srgbClr val="000000">
                  <a:alpha val="50000"/>
                </a:srgbClr>
              </a:outerShdw>
            </a:effectLst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24">
              <a:alphaModFix amt="41000"/>
            </a:blip>
            <a:stretch>
              <a:fillRect/>
            </a:stretch>
          </p:blipFill>
          <p:spPr>
            <a:xfrm>
              <a:off x="3060700" y="2794000"/>
              <a:ext cx="660400" cy="304800"/>
            </a:xfrm>
            <a:prstGeom prst="rect">
              <a:avLst/>
            </a:prstGeom>
          </p:spPr>
        </p:pic>
        <p:sp>
          <p:nvSpPr>
            <p:cNvPr id="21" name="TextBox 21"/>
            <p:cNvSpPr txBox="1"/>
            <p:nvPr/>
          </p:nvSpPr>
          <p:spPr>
            <a:xfrm>
              <a:off x="1524000" y="2806700"/>
              <a:ext cx="381000" cy="495300"/>
            </a:xfrm>
            <a:prstGeom prst="rect">
              <a:avLst/>
            </a:prstGeom>
            <a:effectLst>
              <a:outerShdw dist="17780" dir="2700000">
                <a:srgbClr val="000000">
                  <a:alpha val="40000"/>
                </a:srgbClr>
              </a:outerShdw>
            </a:effectLst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0" i="0" u="none" strike="noStrike">
                  <a:solidFill>
                    <a:srgbClr val="FFFFFF"/>
                  </a:solidFill>
                  <a:ea typeface="Pretendard Regular"/>
                </a:rPr>
                <a:t>지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2057400" y="2806700"/>
              <a:ext cx="9906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1" i="0" u="none" strike="noStrike">
                  <a:solidFill>
                    <a:srgbClr val="0033CC"/>
                  </a:solidFill>
                  <a:ea typeface="Pretendard Regular"/>
                </a:rPr>
                <a:t>지평진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3149600" y="2819400"/>
              <a:ext cx="4826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ko-KR" sz="1600" b="1" i="0" u="none" strike="noStrike">
                  <a:solidFill>
                    <a:srgbClr val="0033CC"/>
                  </a:solidFill>
                  <a:ea typeface="Pretendard Regular"/>
                </a:rPr>
                <a:t>팀장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409700" y="3429000"/>
              <a:ext cx="13843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1" i="0" u="none" strike="noStrike">
                  <a:solidFill>
                    <a:srgbClr val="000000"/>
                  </a:solidFill>
                  <a:latin typeface="Pretendard Regular"/>
                </a:rPr>
                <a:t>MLOps, </a:t>
              </a:r>
              <a:r>
                <a:rPr lang="ko-KR" sz="1600" b="1" i="0" u="none" strike="noStrike">
                  <a:solidFill>
                    <a:srgbClr val="000000"/>
                  </a:solidFill>
                  <a:ea typeface="Pretendard Regular"/>
                </a:rPr>
                <a:t>총괄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1409700" y="3911600"/>
              <a:ext cx="45974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0" i="0" u="none" strike="noStrike" dirty="0" err="1">
                  <a:solidFill>
                    <a:srgbClr val="787878"/>
                  </a:solidFill>
                  <a:latin typeface="Pretendard Regular"/>
                </a:rPr>
                <a:t>MLOps</a:t>
              </a:r>
              <a:r>
                <a:rPr lang="en-US" sz="1600" b="0" i="0" u="none" strike="noStrike" dirty="0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787878"/>
                  </a:solidFill>
                  <a:ea typeface="Pretendard Regular"/>
                </a:rPr>
                <a:t>요구사항</a:t>
              </a:r>
              <a:r>
                <a:rPr lang="en-US" sz="1600" b="0" i="0" u="none" strike="noStrike" dirty="0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787878"/>
                  </a:solidFill>
                  <a:ea typeface="Pretendard Regular"/>
                </a:rPr>
                <a:t>정의</a:t>
              </a:r>
              <a:r>
                <a:rPr lang="en-US" sz="1600" b="0" i="0" u="none" strike="noStrike" dirty="0">
                  <a:solidFill>
                    <a:srgbClr val="787878"/>
                  </a:solidFill>
                  <a:latin typeface="Pretendard Regular"/>
                </a:rPr>
                <a:t>, DAG </a:t>
              </a:r>
              <a:r>
                <a:rPr lang="ko-KR" sz="1600" b="0" i="0" u="none" strike="noStrike" dirty="0">
                  <a:solidFill>
                    <a:srgbClr val="787878"/>
                  </a:solidFill>
                  <a:ea typeface="Pretendard Regular"/>
                </a:rPr>
                <a:t>구조</a:t>
              </a:r>
              <a:r>
                <a:rPr lang="en-US" sz="1600" b="0" i="0" u="none" strike="noStrike" dirty="0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787878"/>
                  </a:solidFill>
                  <a:ea typeface="Pretendard Regular"/>
                </a:rPr>
                <a:t>설계</a:t>
              </a:r>
              <a:r>
                <a:rPr lang="en-US" sz="1600" b="0" i="0" u="none" strike="noStrike" dirty="0">
                  <a:solidFill>
                    <a:srgbClr val="787878"/>
                  </a:solidFill>
                  <a:latin typeface="Pretendard Regular"/>
                </a:rPr>
                <a:t>, </a:t>
              </a:r>
              <a:r>
                <a:rPr lang="ko-KR" sz="1600" b="0" i="0" u="none" strike="noStrike" dirty="0">
                  <a:solidFill>
                    <a:srgbClr val="787878"/>
                  </a:solidFill>
                  <a:ea typeface="Pretendard Regular"/>
                </a:rPr>
                <a:t>모델</a:t>
              </a:r>
              <a:r>
                <a:rPr lang="en-US" sz="1600" b="0" i="0" u="none" strike="noStrike" dirty="0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787878"/>
                  </a:solidFill>
                  <a:ea typeface="Pretendard Regular"/>
                </a:rPr>
                <a:t>학습</a:t>
              </a:r>
              <a:r>
                <a:rPr lang="en-US" sz="1600" b="0" i="0" u="none" strike="noStrike" dirty="0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 dirty="0">
                  <a:solidFill>
                    <a:srgbClr val="787878"/>
                  </a:solidFill>
                  <a:ea typeface="Pretendard Regular"/>
                </a:rPr>
                <a:t>자동화</a:t>
              </a:r>
            </a:p>
          </p:txBody>
        </p:sp>
        <p:pic>
          <p:nvPicPr>
            <p:cNvPr id="64" name="Picture 64"/>
            <p:cNvPicPr>
              <a:picLocks noChangeAspect="1"/>
            </p:cNvPicPr>
            <p:nvPr/>
          </p:nvPicPr>
          <p:blipFill>
            <a:blip r:embed="rId25"/>
            <a:stretch>
              <a:fillRect/>
            </a:stretch>
          </p:blipFill>
          <p:spPr>
            <a:xfrm>
              <a:off x="3924300" y="2692400"/>
              <a:ext cx="2120900" cy="1168400"/>
            </a:xfrm>
            <a:prstGeom prst="rect">
              <a:avLst/>
            </a:prstGeom>
          </p:spPr>
        </p:pic>
      </p:grp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44B89071-7AF3-C8D2-9F8D-067B8EBA54F7}"/>
              </a:ext>
            </a:extLst>
          </p:cNvPr>
          <p:cNvGrpSpPr/>
          <p:nvPr/>
        </p:nvGrpSpPr>
        <p:grpSpPr>
          <a:xfrm>
            <a:off x="6616700" y="2552700"/>
            <a:ext cx="5054600" cy="1930400"/>
            <a:chOff x="6616700" y="2552700"/>
            <a:chExt cx="5054600" cy="1930400"/>
          </a:xfrm>
        </p:grpSpPr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6616700" y="2552700"/>
              <a:ext cx="5054600" cy="1892300"/>
            </a:xfrm>
            <a:prstGeom prst="rect">
              <a:avLst/>
            </a:prstGeom>
          </p:spPr>
        </p:pic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6908800" y="2794000"/>
              <a:ext cx="508000" cy="508000"/>
            </a:xfrm>
            <a:prstGeom prst="rect">
              <a:avLst/>
            </a:prstGeom>
            <a:effectLst>
              <a:outerShdw blurRad="2571" dist="46901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27" name="TextBox 27"/>
            <p:cNvSpPr txBox="1"/>
            <p:nvPr/>
          </p:nvSpPr>
          <p:spPr>
            <a:xfrm>
              <a:off x="6997700" y="2819400"/>
              <a:ext cx="3810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0" i="0" u="none" strike="noStrike">
                  <a:solidFill>
                    <a:srgbClr val="FFFFFF"/>
                  </a:solidFill>
                  <a:ea typeface="Pretendard Regular"/>
                </a:rPr>
                <a:t>송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543800" y="2832100"/>
              <a:ext cx="9906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1" i="0" u="none" strike="noStrike">
                  <a:solidFill>
                    <a:srgbClr val="0033CC"/>
                  </a:solidFill>
                  <a:ea typeface="Pretendard Regular"/>
                </a:rPr>
                <a:t>송창우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6921500" y="3479800"/>
              <a:ext cx="23876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1" i="0" u="none" strike="noStrike">
                  <a:solidFill>
                    <a:srgbClr val="000000"/>
                  </a:solidFill>
                  <a:latin typeface="Pretendard Regular"/>
                </a:rPr>
                <a:t>MLOps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6921500" y="3962400"/>
              <a:ext cx="3695700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Docker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환경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구축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, MLflow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설정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,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모델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테스트</a:t>
              </a:r>
            </a:p>
            <a:p>
              <a:pPr lvl="0" algn="l">
                <a:lnSpc>
                  <a:spcPct val="99600"/>
                </a:lnSpc>
              </a:pPr>
              <a:endParaRPr lang="ko-KR" sz="1600" b="0" i="0" u="none" strike="noStrike">
                <a:solidFill>
                  <a:srgbClr val="787878"/>
                </a:solidFill>
                <a:ea typeface="Pretendard Regular"/>
              </a:endParaRPr>
            </a:p>
          </p:txBody>
        </p:sp>
        <p:pic>
          <p:nvPicPr>
            <p:cNvPr id="65" name="Picture 65"/>
            <p:cNvPicPr>
              <a:picLocks noChangeAspect="1"/>
            </p:cNvPicPr>
            <p:nvPr/>
          </p:nvPicPr>
          <p:blipFill>
            <a:blip r:embed="rId25"/>
            <a:stretch>
              <a:fillRect/>
            </a:stretch>
          </p:blipFill>
          <p:spPr>
            <a:xfrm>
              <a:off x="9385300" y="2692400"/>
              <a:ext cx="2120900" cy="1168400"/>
            </a:xfrm>
            <a:prstGeom prst="rect">
              <a:avLst/>
            </a:prstGeom>
          </p:spPr>
        </p:pic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65A46B0A-C900-3680-3E98-76A69ECA6883}"/>
              </a:ext>
            </a:extLst>
          </p:cNvPr>
          <p:cNvGrpSpPr/>
          <p:nvPr/>
        </p:nvGrpSpPr>
        <p:grpSpPr>
          <a:xfrm>
            <a:off x="12141200" y="2552700"/>
            <a:ext cx="5054600" cy="1917700"/>
            <a:chOff x="12141200" y="2552700"/>
            <a:chExt cx="5054600" cy="1917700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12141200" y="2552700"/>
              <a:ext cx="5054600" cy="1892300"/>
            </a:xfrm>
            <a:prstGeom prst="rect">
              <a:avLst/>
            </a:prstGeom>
          </p:spPr>
        </p:pic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12433300" y="2768600"/>
              <a:ext cx="508000" cy="508000"/>
            </a:xfrm>
            <a:prstGeom prst="rect">
              <a:avLst/>
            </a:prstGeom>
            <a:effectLst>
              <a:outerShdw blurRad="2571" dist="46901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32" name="TextBox 32"/>
            <p:cNvSpPr txBox="1"/>
            <p:nvPr/>
          </p:nvSpPr>
          <p:spPr>
            <a:xfrm>
              <a:off x="12534900" y="2806700"/>
              <a:ext cx="3810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0" i="0" u="none" strike="noStrike" dirty="0">
                  <a:solidFill>
                    <a:srgbClr val="FFFFFF"/>
                  </a:solidFill>
                  <a:ea typeface="Pretendard Regular"/>
                </a:rPr>
                <a:t>김</a:t>
              </a: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13068300" y="2819400"/>
              <a:ext cx="9906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1" i="0" u="none" strike="noStrike" dirty="0" err="1">
                  <a:solidFill>
                    <a:srgbClr val="0033CC"/>
                  </a:solidFill>
                  <a:ea typeface="Pretendard Regular"/>
                </a:rPr>
                <a:t>김민창</a:t>
              </a:r>
              <a:endParaRPr lang="ko-KR" sz="2800" b="1" i="0" u="none" strike="noStrike" dirty="0">
                <a:solidFill>
                  <a:srgbClr val="0033CC"/>
                </a:solidFill>
                <a:ea typeface="Pretendard Regular"/>
              </a:endParaRPr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12458700" y="3467100"/>
              <a:ext cx="23876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1" i="0" u="none" strike="noStrike">
                  <a:solidFill>
                    <a:srgbClr val="000000"/>
                  </a:solidFill>
                  <a:latin typeface="Pretendard Regular"/>
                </a:rPr>
                <a:t>DB</a:t>
              </a: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12458700" y="3949700"/>
              <a:ext cx="3657600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DB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구조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설계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, AWS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서버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구축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, FastAPI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연동</a:t>
              </a:r>
            </a:p>
            <a:p>
              <a:pPr lvl="0" algn="l">
                <a:lnSpc>
                  <a:spcPct val="99600"/>
                </a:lnSpc>
              </a:pPr>
              <a:endParaRPr lang="ko-KR" sz="1600" b="0" i="0" u="none" strike="noStrike">
                <a:solidFill>
                  <a:srgbClr val="787878"/>
                </a:solidFill>
                <a:ea typeface="Pretendard Regular"/>
              </a:endParaRPr>
            </a:p>
          </p:txBody>
        </p:sp>
        <p:pic>
          <p:nvPicPr>
            <p:cNvPr id="66" name="Picture 66"/>
            <p:cNvPicPr>
              <a:picLocks noChangeAspect="1"/>
            </p:cNvPicPr>
            <p:nvPr/>
          </p:nvPicPr>
          <p:blipFill>
            <a:blip r:embed="rId26"/>
            <a:stretch>
              <a:fillRect/>
            </a:stretch>
          </p:blipFill>
          <p:spPr>
            <a:xfrm>
              <a:off x="15011400" y="2603500"/>
              <a:ext cx="2120900" cy="1168400"/>
            </a:xfrm>
            <a:prstGeom prst="rect">
              <a:avLst/>
            </a:prstGeom>
          </p:spPr>
        </p:pic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B06EBF33-5AFD-3C28-AC82-EF06BBE6349B}"/>
              </a:ext>
            </a:extLst>
          </p:cNvPr>
          <p:cNvGrpSpPr/>
          <p:nvPr/>
        </p:nvGrpSpPr>
        <p:grpSpPr>
          <a:xfrm>
            <a:off x="3924300" y="4775200"/>
            <a:ext cx="5054600" cy="1892300"/>
            <a:chOff x="3924300" y="4775200"/>
            <a:chExt cx="5054600" cy="1892300"/>
          </a:xfrm>
        </p:grpSpPr>
        <p:pic>
          <p:nvPicPr>
            <p:cNvPr id="36" name="Picture 36"/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3924300" y="4775200"/>
              <a:ext cx="5054600" cy="1892300"/>
            </a:xfrm>
            <a:prstGeom prst="rect">
              <a:avLst/>
            </a:prstGeom>
          </p:spPr>
        </p:pic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4216400" y="4991100"/>
              <a:ext cx="508000" cy="508000"/>
            </a:xfrm>
            <a:prstGeom prst="rect">
              <a:avLst/>
            </a:prstGeom>
            <a:effectLst>
              <a:outerShdw blurRad="2571" dist="46901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38" name="TextBox 38"/>
            <p:cNvSpPr txBox="1"/>
            <p:nvPr/>
          </p:nvSpPr>
          <p:spPr>
            <a:xfrm>
              <a:off x="4318000" y="5029200"/>
              <a:ext cx="3810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0" i="0" u="none" strike="noStrike" dirty="0">
                  <a:solidFill>
                    <a:srgbClr val="FFFFFF"/>
                  </a:solidFill>
                  <a:ea typeface="Pretendard Regular"/>
                </a:rPr>
                <a:t>고</a:t>
              </a:r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4851400" y="5041900"/>
              <a:ext cx="9906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1" i="0" u="none" strike="noStrike" dirty="0" err="1">
                  <a:solidFill>
                    <a:srgbClr val="0033CC"/>
                  </a:solidFill>
                  <a:ea typeface="Pretendard Regular"/>
                </a:rPr>
                <a:t>고찬국</a:t>
              </a:r>
              <a:endParaRPr lang="ko-KR" sz="2800" b="1" i="0" u="none" strike="noStrike" dirty="0">
                <a:solidFill>
                  <a:srgbClr val="0033CC"/>
                </a:solidFill>
                <a:ea typeface="Pretendard Regular"/>
              </a:endParaRPr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4229100" y="5689600"/>
              <a:ext cx="23876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1" i="0" u="none" strike="noStrike">
                  <a:solidFill>
                    <a:srgbClr val="000000"/>
                  </a:solidFill>
                  <a:latin typeface="Pretendard Regular"/>
                </a:rPr>
                <a:t>MES </a:t>
              </a:r>
              <a:r>
                <a:rPr lang="ko-KR" sz="1600" b="1" i="0" u="none" strike="noStrike">
                  <a:solidFill>
                    <a:srgbClr val="000000"/>
                  </a:solidFill>
                  <a:ea typeface="Pretendard Regular"/>
                </a:rPr>
                <a:t>대시보드</a:t>
              </a:r>
              <a:r>
                <a:rPr lang="en-US" sz="1600" b="1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600" b="1" i="0" u="none" strike="noStrike">
                  <a:solidFill>
                    <a:srgbClr val="000000"/>
                  </a:solidFill>
                  <a:ea typeface="Pretendard Regular"/>
                </a:rPr>
                <a:t>구성</a:t>
              </a:r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4229100" y="6172200"/>
              <a:ext cx="44831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MES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시스템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분석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,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대시보드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설계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및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구현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, UI/UX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최적화</a:t>
              </a:r>
            </a:p>
          </p:txBody>
        </p:sp>
        <p:pic>
          <p:nvPicPr>
            <p:cNvPr id="67" name="Picture 67"/>
            <p:cNvPicPr>
              <a:picLocks noChangeAspect="1"/>
            </p:cNvPicPr>
            <p:nvPr/>
          </p:nvPicPr>
          <p:blipFill>
            <a:blip r:embed="rId27"/>
            <a:stretch>
              <a:fillRect/>
            </a:stretch>
          </p:blipFill>
          <p:spPr>
            <a:xfrm>
              <a:off x="6743700" y="4927600"/>
              <a:ext cx="2120900" cy="1168400"/>
            </a:xfrm>
            <a:prstGeom prst="rect">
              <a:avLst/>
            </a:prstGeom>
          </p:spPr>
        </p:pic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43976CAF-603E-CB85-1AB2-831765D1D687}"/>
              </a:ext>
            </a:extLst>
          </p:cNvPr>
          <p:cNvGrpSpPr/>
          <p:nvPr/>
        </p:nvGrpSpPr>
        <p:grpSpPr>
          <a:xfrm>
            <a:off x="9436100" y="4775200"/>
            <a:ext cx="5054600" cy="1892300"/>
            <a:chOff x="9436100" y="4775200"/>
            <a:chExt cx="5054600" cy="1892300"/>
          </a:xfrm>
        </p:grpSpPr>
        <p:pic>
          <p:nvPicPr>
            <p:cNvPr id="42" name="Picture 42"/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9436100" y="4775200"/>
              <a:ext cx="5054600" cy="1892300"/>
            </a:xfrm>
            <a:prstGeom prst="rect">
              <a:avLst/>
            </a:prstGeom>
          </p:spPr>
        </p:pic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9728200" y="4991100"/>
              <a:ext cx="508000" cy="508000"/>
            </a:xfrm>
            <a:prstGeom prst="rect">
              <a:avLst/>
            </a:prstGeom>
            <a:effectLst>
              <a:outerShdw blurRad="2571" dist="46901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48" name="TextBox 48"/>
            <p:cNvSpPr txBox="1"/>
            <p:nvPr/>
          </p:nvSpPr>
          <p:spPr>
            <a:xfrm>
              <a:off x="9829800" y="5029200"/>
              <a:ext cx="3810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0" i="0" u="none" strike="noStrike" dirty="0">
                  <a:solidFill>
                    <a:srgbClr val="FFFFFF"/>
                  </a:solidFill>
                  <a:ea typeface="Pretendard Regular"/>
                </a:rPr>
                <a:t>김</a:t>
              </a:r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10363200" y="5041900"/>
              <a:ext cx="12954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1" i="0" u="none" strike="noStrike" dirty="0">
                  <a:solidFill>
                    <a:srgbClr val="0033CC"/>
                  </a:solidFill>
                  <a:ea typeface="Pretendard Regular"/>
                </a:rPr>
                <a:t>김사무엘</a:t>
              </a:r>
            </a:p>
          </p:txBody>
        </p:sp>
        <p:sp>
          <p:nvSpPr>
            <p:cNvPr id="50" name="TextBox 50"/>
            <p:cNvSpPr txBox="1"/>
            <p:nvPr/>
          </p:nvSpPr>
          <p:spPr>
            <a:xfrm>
              <a:off x="9753600" y="5689600"/>
              <a:ext cx="3124200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1" i="0" u="none" strike="noStrike">
                  <a:solidFill>
                    <a:srgbClr val="000000"/>
                  </a:solidFill>
                  <a:latin typeface="Pretendard Regular"/>
                </a:rPr>
                <a:t>MES GUI </a:t>
              </a:r>
              <a:r>
                <a:rPr lang="ko-KR" sz="1600" b="1" i="0" u="none" strike="noStrike">
                  <a:solidFill>
                    <a:srgbClr val="000000"/>
                  </a:solidFill>
                  <a:ea typeface="Pretendard Regular"/>
                </a:rPr>
                <a:t>구성</a:t>
              </a:r>
              <a:r>
                <a:rPr lang="en-US" sz="1600" b="1" i="0" u="none" strike="noStrike">
                  <a:solidFill>
                    <a:srgbClr val="000000"/>
                  </a:solidFill>
                  <a:latin typeface="Pretendard Regular"/>
                </a:rPr>
                <a:t>(MFC), PPT </a:t>
              </a:r>
              <a:r>
                <a:rPr lang="ko-KR" sz="1600" b="1" i="0" u="none" strike="noStrike">
                  <a:solidFill>
                    <a:srgbClr val="000000"/>
                  </a:solidFill>
                  <a:ea typeface="Pretendard Regular"/>
                </a:rPr>
                <a:t>제작</a:t>
              </a:r>
            </a:p>
            <a:p>
              <a:pPr lvl="0" algn="l">
                <a:lnSpc>
                  <a:spcPct val="99600"/>
                </a:lnSpc>
              </a:pPr>
              <a:endParaRPr lang="ko-KR" sz="1600" b="1" i="0" u="none" strike="noStrike">
                <a:solidFill>
                  <a:srgbClr val="000000"/>
                </a:solidFill>
                <a:ea typeface="Pretendard Regular"/>
              </a:endParaRPr>
            </a:p>
          </p:txBody>
        </p:sp>
        <p:sp>
          <p:nvSpPr>
            <p:cNvPr id="51" name="TextBox 51"/>
            <p:cNvSpPr txBox="1"/>
            <p:nvPr/>
          </p:nvSpPr>
          <p:spPr>
            <a:xfrm>
              <a:off x="9753600" y="6172200"/>
              <a:ext cx="4038600" cy="292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MFC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기반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인터페이스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설계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및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구현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,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발표자료</a:t>
              </a:r>
              <a:r>
                <a:rPr lang="en-US" sz="1600" b="0" i="0" u="none" strike="noStrike">
                  <a:solidFill>
                    <a:srgbClr val="787878"/>
                  </a:solidFill>
                  <a:latin typeface="Pretendard Regular"/>
                </a:rPr>
                <a:t> </a:t>
              </a:r>
              <a:r>
                <a:rPr lang="ko-KR" sz="1600" b="0" i="0" u="none" strike="noStrike">
                  <a:solidFill>
                    <a:srgbClr val="787878"/>
                  </a:solidFill>
                  <a:ea typeface="Pretendard Regular"/>
                </a:rPr>
                <a:t>준비</a:t>
              </a:r>
            </a:p>
          </p:txBody>
        </p:sp>
        <p:pic>
          <p:nvPicPr>
            <p:cNvPr id="68" name="Picture 68"/>
            <p:cNvPicPr>
              <a:picLocks noChangeAspect="1"/>
            </p:cNvPicPr>
            <p:nvPr/>
          </p:nvPicPr>
          <p:blipFill>
            <a:blip r:embed="rId28"/>
            <a:stretch>
              <a:fillRect/>
            </a:stretch>
          </p:blipFill>
          <p:spPr>
            <a:xfrm>
              <a:off x="12725400" y="4927600"/>
              <a:ext cx="1600200" cy="1168400"/>
            </a:xfrm>
            <a:prstGeom prst="rect">
              <a:avLst/>
            </a:prstGeom>
          </p:spPr>
        </p:pic>
      </p:grpSp>
      <p:sp>
        <p:nvSpPr>
          <p:cNvPr id="69" name="TextBox 69"/>
          <p:cNvSpPr txBox="1"/>
          <p:nvPr/>
        </p:nvSpPr>
        <p:spPr>
          <a:xfrm>
            <a:off x="1498600" y="152400"/>
            <a:ext cx="3759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팀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구성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및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협업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1016000" y="152400"/>
            <a:ext cx="5461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01.</a:t>
            </a:r>
          </a:p>
        </p:txBody>
      </p:sp>
      <p:sp>
        <p:nvSpPr>
          <p:cNvPr id="71" name="TextBox 71"/>
          <p:cNvSpPr txBox="1"/>
          <p:nvPr/>
        </p:nvSpPr>
        <p:spPr>
          <a:xfrm>
            <a:off x="6718300" y="1524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2</a:t>
            </a:r>
          </a:p>
        </p:txBody>
      </p:sp>
      <p:sp>
        <p:nvSpPr>
          <p:cNvPr id="72" name="TextBox 72"/>
          <p:cNvSpPr txBox="1"/>
          <p:nvPr/>
        </p:nvSpPr>
        <p:spPr>
          <a:xfrm>
            <a:off x="7175500" y="1524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3</a:t>
            </a:r>
          </a:p>
        </p:txBody>
      </p:sp>
      <p:sp>
        <p:nvSpPr>
          <p:cNvPr id="73" name="TextBox 73"/>
          <p:cNvSpPr txBox="1"/>
          <p:nvPr/>
        </p:nvSpPr>
        <p:spPr>
          <a:xfrm>
            <a:off x="7594600" y="1524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4</a:t>
            </a:r>
          </a:p>
        </p:txBody>
      </p:sp>
      <p:grpSp>
        <p:nvGrpSpPr>
          <p:cNvPr id="74" name="Group 74"/>
          <p:cNvGrpSpPr/>
          <p:nvPr/>
        </p:nvGrpSpPr>
        <p:grpSpPr>
          <a:xfrm>
            <a:off x="2147483647" y="0"/>
            <a:ext cx="2147483647" cy="2147483647"/>
            <a:chOff x="0" y="0"/>
            <a:chExt cx="0" cy="0"/>
          </a:xfrm>
        </p:grpSpPr>
      </p:grpSp>
      <p:pic>
        <p:nvPicPr>
          <p:cNvPr id="75" name="Picture 75"/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16967200" y="0"/>
            <a:ext cx="1320800" cy="1320800"/>
          </a:xfrm>
          <a:prstGeom prst="rect">
            <a:avLst/>
          </a:prstGeom>
        </p:spPr>
      </p:pic>
      <p:sp>
        <p:nvSpPr>
          <p:cNvPr id="76" name="TextBox 76"/>
          <p:cNvSpPr txBox="1"/>
          <p:nvPr/>
        </p:nvSpPr>
        <p:spPr>
          <a:xfrm>
            <a:off x="17348200" y="419100"/>
            <a:ext cx="60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000" b="1" i="0" u="none" strike="noStrike" dirty="0">
                <a:solidFill>
                  <a:srgbClr val="5B80EF"/>
                </a:solidFill>
                <a:latin typeface="Pretendard Black"/>
              </a:rPr>
              <a:t>6/23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0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7200" y="0"/>
            <a:ext cx="1320800" cy="1320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348200" y="419100"/>
            <a:ext cx="5969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000" b="1" i="0" u="none" strike="noStrike" dirty="0">
                <a:solidFill>
                  <a:srgbClr val="5B80EF"/>
                </a:solidFill>
                <a:latin typeface="Pretendard Black"/>
              </a:rPr>
              <a:t>7/23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23900"/>
            <a:ext cx="18288000" cy="95631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500" y="0"/>
            <a:ext cx="8026400" cy="21209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100" y="622300"/>
            <a:ext cx="7467600" cy="101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8400" y="8166100"/>
            <a:ext cx="355600" cy="355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1100" y="9385300"/>
            <a:ext cx="330200" cy="3175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18700" y="8204200"/>
            <a:ext cx="431800" cy="2921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44100" y="9398000"/>
            <a:ext cx="330200" cy="3302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340100" y="5994400"/>
            <a:ext cx="762000" cy="7620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2534900" y="2806700"/>
            <a:ext cx="381000" cy="495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2800" b="0" i="0" u="none" strike="noStrike">
                <a:solidFill>
                  <a:srgbClr val="FFFFFF"/>
                </a:solidFill>
                <a:ea typeface="Pretendard Regular"/>
              </a:rPr>
              <a:t>김</a:t>
            </a:r>
          </a:p>
        </p:txBody>
      </p:sp>
      <p:pic>
        <p:nvPicPr>
          <p:cNvPr id="33" name="Picture 33"/>
          <p:cNvPicPr>
            <a:picLocks noChangeAspect="1"/>
          </p:cNvPicPr>
          <p:nvPr/>
        </p:nvPicPr>
        <p:blipFill>
          <a:blip r:embed="rId12">
            <a:alphaModFix amt="70000"/>
          </a:blip>
          <a:stretch>
            <a:fillRect/>
          </a:stretch>
        </p:blipFill>
        <p:spPr>
          <a:xfrm>
            <a:off x="5181600" y="3162300"/>
            <a:ext cx="965200" cy="965200"/>
          </a:xfrm>
          <a:prstGeom prst="rect">
            <a:avLst/>
          </a:prstGeom>
        </p:spPr>
      </p:pic>
      <p:grpSp>
        <p:nvGrpSpPr>
          <p:cNvPr id="90" name="그룹 89">
            <a:extLst>
              <a:ext uri="{FF2B5EF4-FFF2-40B4-BE49-F238E27FC236}">
                <a16:creationId xmlns:a16="http://schemas.microsoft.com/office/drawing/2014/main" id="{CF41FD51-3B49-8CF6-F4A0-BE1B89BA1097}"/>
              </a:ext>
            </a:extLst>
          </p:cNvPr>
          <p:cNvGrpSpPr/>
          <p:nvPr/>
        </p:nvGrpSpPr>
        <p:grpSpPr>
          <a:xfrm>
            <a:off x="965200" y="5994400"/>
            <a:ext cx="7759700" cy="1143000"/>
            <a:chOff x="965200" y="5994400"/>
            <a:chExt cx="7759700" cy="1143000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965200" y="5994400"/>
              <a:ext cx="7759700" cy="1143000"/>
            </a:xfrm>
            <a:prstGeom prst="rect">
              <a:avLst/>
            </a:prstGeom>
          </p:spPr>
        </p:pic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079500" y="6121400"/>
              <a:ext cx="495300" cy="495300"/>
            </a:xfrm>
            <a:prstGeom prst="rect">
              <a:avLst/>
            </a:prstGeom>
            <a:effectLst>
              <a:outerShdw blurRad="2487" dist="46130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34" name="TextBox 34"/>
            <p:cNvSpPr txBox="1"/>
            <p:nvPr/>
          </p:nvSpPr>
          <p:spPr>
            <a:xfrm>
              <a:off x="1676400" y="6146800"/>
              <a:ext cx="40386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2800" b="1" i="0" u="none" strike="noStrike" dirty="0">
                  <a:solidFill>
                    <a:srgbClr val="0033CC"/>
                  </a:solidFill>
                  <a:latin typeface="Pretendard Regular"/>
                </a:rPr>
                <a:t>MES</a:t>
              </a:r>
              <a:r>
                <a:rPr lang="ko-KR" sz="2800" b="1" i="0" u="none" strike="noStrike" dirty="0">
                  <a:solidFill>
                    <a:srgbClr val="0033CC"/>
                  </a:solidFill>
                  <a:ea typeface="Pretendard Regular"/>
                </a:rPr>
                <a:t>와</a:t>
              </a:r>
              <a:r>
                <a:rPr lang="en-US" sz="28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en-US" sz="2800" b="1" i="0" u="none" strike="noStrike" dirty="0" err="1">
                  <a:solidFill>
                    <a:srgbClr val="0033CC"/>
                  </a:solidFill>
                  <a:latin typeface="Pretendard Regular"/>
                </a:rPr>
                <a:t>MLOps</a:t>
              </a:r>
              <a:r>
                <a:rPr lang="en-US" sz="28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800" b="1" i="0" u="none" strike="noStrike" dirty="0">
                  <a:solidFill>
                    <a:srgbClr val="0033CC"/>
                  </a:solidFill>
                  <a:ea typeface="Pretendard Regular"/>
                </a:rPr>
                <a:t>양방향</a:t>
              </a:r>
              <a:r>
                <a:rPr lang="en-US" sz="28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800" b="1" i="0" u="none" strike="noStrike" dirty="0">
                  <a:solidFill>
                    <a:srgbClr val="0033CC"/>
                  </a:solidFill>
                  <a:ea typeface="Pretendard Regular"/>
                </a:rPr>
                <a:t>통합</a:t>
              </a: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1155700" y="6692900"/>
              <a:ext cx="7442200" cy="254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Docker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컨테이너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기반으로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MES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와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MLOps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시스템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간의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원활한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데이터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흐름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및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상호작용을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지원합니다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.</a:t>
              </a:r>
            </a:p>
          </p:txBody>
        </p: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0C3EA11C-3AD0-003C-4A46-1DC3D05FBB60}"/>
              </a:ext>
            </a:extLst>
          </p:cNvPr>
          <p:cNvGrpSpPr/>
          <p:nvPr/>
        </p:nvGrpSpPr>
        <p:grpSpPr>
          <a:xfrm>
            <a:off x="9715500" y="5994400"/>
            <a:ext cx="7759700" cy="1143000"/>
            <a:chOff x="9715500" y="5994400"/>
            <a:chExt cx="7759700" cy="1143000"/>
          </a:xfrm>
        </p:grpSpPr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9715500" y="5994400"/>
              <a:ext cx="7759700" cy="1143000"/>
            </a:xfrm>
            <a:prstGeom prst="rect">
              <a:avLst/>
            </a:prstGeom>
          </p:spPr>
        </p:pic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9956800" y="6223000"/>
              <a:ext cx="330200" cy="304800"/>
            </a:xfrm>
            <a:prstGeom prst="rect">
              <a:avLst/>
            </a:prstGeom>
          </p:spPr>
        </p:pic>
        <p:sp>
          <p:nvSpPr>
            <p:cNvPr id="36" name="TextBox 36"/>
            <p:cNvSpPr txBox="1"/>
            <p:nvPr/>
          </p:nvSpPr>
          <p:spPr>
            <a:xfrm>
              <a:off x="10553700" y="6146800"/>
              <a:ext cx="24003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1" i="0" u="none" strike="noStrike" dirty="0">
                  <a:solidFill>
                    <a:srgbClr val="0033CC"/>
                  </a:solidFill>
                  <a:ea typeface="Pretendard Regular"/>
                </a:rPr>
                <a:t>중앙</a:t>
              </a:r>
              <a:r>
                <a:rPr lang="en-US" sz="28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800" b="1" i="0" u="none" strike="noStrike" dirty="0">
                  <a:solidFill>
                    <a:srgbClr val="0033CC"/>
                  </a:solidFill>
                  <a:ea typeface="Pretendard Regular"/>
                </a:rPr>
                <a:t>데이터</a:t>
              </a:r>
              <a:r>
                <a:rPr lang="en-US" sz="28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800" b="1" i="0" u="none" strike="noStrike" dirty="0">
                  <a:solidFill>
                    <a:srgbClr val="0033CC"/>
                  </a:solidFill>
                  <a:ea typeface="Pretendard Regular"/>
                </a:rPr>
                <a:t>관리</a:t>
              </a:r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9893300" y="6692900"/>
              <a:ext cx="6438900" cy="254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데이터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레이크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및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웨어하우스를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통해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생산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데이터를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중앙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집중적으로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관리하고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분석합니다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.</a:t>
              </a: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871BED3A-96AD-4F4B-914A-C1C00CF3DF94}"/>
              </a:ext>
            </a:extLst>
          </p:cNvPr>
          <p:cNvGrpSpPr/>
          <p:nvPr/>
        </p:nvGrpSpPr>
        <p:grpSpPr>
          <a:xfrm>
            <a:off x="965200" y="7429500"/>
            <a:ext cx="7759700" cy="1143000"/>
            <a:chOff x="965200" y="7429500"/>
            <a:chExt cx="7759700" cy="1143000"/>
          </a:xfrm>
        </p:grpSpPr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965200" y="7429500"/>
              <a:ext cx="7759700" cy="1143000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104900" y="7607300"/>
              <a:ext cx="431800" cy="406400"/>
            </a:xfrm>
            <a:prstGeom prst="rect">
              <a:avLst/>
            </a:prstGeom>
            <a:effectLst>
              <a:outerShdw blurRad="1633" dist="37373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38" name="TextBox 38"/>
            <p:cNvSpPr txBox="1"/>
            <p:nvPr/>
          </p:nvSpPr>
          <p:spPr>
            <a:xfrm>
              <a:off x="1676400" y="7620000"/>
              <a:ext cx="36322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1" i="0" u="none" strike="noStrike" dirty="0">
                  <a:solidFill>
                    <a:srgbClr val="0033CC"/>
                  </a:solidFill>
                  <a:ea typeface="Pretendard Regular"/>
                </a:rPr>
                <a:t>자동화된</a:t>
              </a:r>
              <a:r>
                <a:rPr lang="en-US" sz="28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800" b="1" i="0" u="none" strike="noStrike" dirty="0">
                  <a:solidFill>
                    <a:srgbClr val="0033CC"/>
                  </a:solidFill>
                  <a:ea typeface="Pretendard Regular"/>
                </a:rPr>
                <a:t>학습</a:t>
              </a:r>
              <a:r>
                <a:rPr lang="en-US" sz="28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800" b="1" i="0" u="none" strike="noStrike" dirty="0">
                  <a:solidFill>
                    <a:srgbClr val="0033CC"/>
                  </a:solidFill>
                  <a:ea typeface="Pretendard Regular"/>
                </a:rPr>
                <a:t>파이프라인</a:t>
              </a:r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1143000" y="8191500"/>
              <a:ext cx="6959600" cy="254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MLflow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와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Airflow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를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활용하여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모델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학습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,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버전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관리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,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배포를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자동화하여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운영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효율성을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높입니다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.</a:t>
              </a:r>
            </a:p>
          </p:txBody>
        </p: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BDD0B5A6-7D13-5384-3D6C-03663EC341F9}"/>
              </a:ext>
            </a:extLst>
          </p:cNvPr>
          <p:cNvGrpSpPr/>
          <p:nvPr/>
        </p:nvGrpSpPr>
        <p:grpSpPr>
          <a:xfrm>
            <a:off x="965200" y="8813800"/>
            <a:ext cx="7759700" cy="1143000"/>
            <a:chOff x="965200" y="8813800"/>
            <a:chExt cx="7759700" cy="1143000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965200" y="8813800"/>
              <a:ext cx="7759700" cy="1143000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1117600" y="8915400"/>
              <a:ext cx="419100" cy="419100"/>
            </a:xfrm>
            <a:prstGeom prst="rect">
              <a:avLst/>
            </a:prstGeom>
            <a:effectLst>
              <a:outerShdw blurRad="1728" dist="38452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40" name="TextBox 40"/>
            <p:cNvSpPr txBox="1"/>
            <p:nvPr/>
          </p:nvSpPr>
          <p:spPr>
            <a:xfrm>
              <a:off x="1689100" y="8902700"/>
              <a:ext cx="32004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1" i="0" u="none" strike="noStrike">
                  <a:solidFill>
                    <a:srgbClr val="0033CC"/>
                  </a:solidFill>
                  <a:ea typeface="Pretendard Regular"/>
                </a:rPr>
                <a:t>품질</a:t>
              </a:r>
              <a:r>
                <a:rPr lang="en-US" sz="28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800" b="1" i="0" u="none" strike="noStrike">
                  <a:solidFill>
                    <a:srgbClr val="0033CC"/>
                  </a:solidFill>
                  <a:ea typeface="Pretendard Regular"/>
                </a:rPr>
                <a:t>및</a:t>
              </a:r>
              <a:r>
                <a:rPr lang="en-US" sz="28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800" b="1" i="0" u="none" strike="noStrike">
                  <a:solidFill>
                    <a:srgbClr val="0033CC"/>
                  </a:solidFill>
                  <a:ea typeface="Pretendard Regular"/>
                </a:rPr>
                <a:t>설비</a:t>
              </a:r>
              <a:r>
                <a:rPr lang="en-US" sz="28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800" b="1" i="0" u="none" strike="noStrike">
                  <a:solidFill>
                    <a:srgbClr val="0033CC"/>
                  </a:solidFill>
                  <a:ea typeface="Pretendard Regular"/>
                </a:rPr>
                <a:t>중심</a:t>
              </a:r>
              <a:r>
                <a:rPr lang="en-US" sz="28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800" b="1" i="0" u="none" strike="noStrike">
                  <a:solidFill>
                    <a:srgbClr val="0033CC"/>
                  </a:solidFill>
                  <a:ea typeface="Pretendard Regular"/>
                </a:rPr>
                <a:t>설계</a:t>
              </a:r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1155700" y="9512300"/>
              <a:ext cx="5435600" cy="254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품질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관리와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설비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성능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최적화에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초점을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맞춘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핵심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기능으로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구성되었습니다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.</a:t>
              </a:r>
            </a:p>
          </p:txBody>
        </p: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2E60F409-6B57-505E-578E-542CEC285DF6}"/>
              </a:ext>
            </a:extLst>
          </p:cNvPr>
          <p:cNvGrpSpPr/>
          <p:nvPr/>
        </p:nvGrpSpPr>
        <p:grpSpPr>
          <a:xfrm>
            <a:off x="9715500" y="7429500"/>
            <a:ext cx="7759700" cy="1143000"/>
            <a:chOff x="9715500" y="7429500"/>
            <a:chExt cx="7759700" cy="1143000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9715500" y="7429500"/>
              <a:ext cx="7759700" cy="1143000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 rot="5400000">
              <a:off x="9906000" y="7581900"/>
              <a:ext cx="469900" cy="469900"/>
            </a:xfrm>
            <a:prstGeom prst="rect">
              <a:avLst/>
            </a:prstGeom>
            <a:effectLst>
              <a:outerShdw blurRad="2222" dist="43605" dir="18900000">
                <a:srgbClr val="000000">
                  <a:alpha val="50000"/>
                </a:srgbClr>
              </a:outerShdw>
            </a:effectLst>
          </p:spPr>
        </p:pic>
        <p:sp>
          <p:nvSpPr>
            <p:cNvPr id="42" name="TextBox 42"/>
            <p:cNvSpPr txBox="1"/>
            <p:nvPr/>
          </p:nvSpPr>
          <p:spPr>
            <a:xfrm>
              <a:off x="10553700" y="7581900"/>
              <a:ext cx="17018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1" i="0" u="none" strike="noStrike">
                  <a:solidFill>
                    <a:srgbClr val="0033CC"/>
                  </a:solidFill>
                  <a:ea typeface="Pretendard Regular"/>
                </a:rPr>
                <a:t>모듈식</a:t>
              </a:r>
              <a:r>
                <a:rPr lang="en-US" sz="28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800" b="1" i="0" u="none" strike="noStrike">
                  <a:solidFill>
                    <a:srgbClr val="0033CC"/>
                  </a:solidFill>
                  <a:ea typeface="Pretendard Regular"/>
                </a:rPr>
                <a:t>구성</a:t>
              </a: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9931400" y="8191500"/>
              <a:ext cx="6527800" cy="254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Docker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컨테이너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기반으로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각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구성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요소를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독립적으로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개발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,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배포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,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스케일링할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수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있습니다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.</a:t>
              </a: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78E07C4F-5167-4A4A-F954-14D62E676308}"/>
              </a:ext>
            </a:extLst>
          </p:cNvPr>
          <p:cNvGrpSpPr/>
          <p:nvPr/>
        </p:nvGrpSpPr>
        <p:grpSpPr>
          <a:xfrm>
            <a:off x="9715500" y="8813800"/>
            <a:ext cx="7759700" cy="1143000"/>
            <a:chOff x="9715500" y="8813800"/>
            <a:chExt cx="7759700" cy="1143000"/>
          </a:xfrm>
        </p:grpSpPr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9715500" y="8813800"/>
              <a:ext cx="7759700" cy="1143000"/>
            </a:xfrm>
            <a:prstGeom prst="rect">
              <a:avLst/>
            </a:prstGeom>
          </p:spPr>
        </p:pic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9931400" y="8890000"/>
              <a:ext cx="482600" cy="482600"/>
            </a:xfrm>
            <a:prstGeom prst="rect">
              <a:avLst/>
            </a:prstGeom>
            <a:effectLst>
              <a:outerShdw blurRad="2259" dist="43962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44" name="TextBox 44"/>
            <p:cNvSpPr txBox="1"/>
            <p:nvPr/>
          </p:nvSpPr>
          <p:spPr>
            <a:xfrm>
              <a:off x="10553700" y="8915400"/>
              <a:ext cx="34163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800" b="1" i="0" u="none" strike="noStrike">
                  <a:solidFill>
                    <a:srgbClr val="0033CC"/>
                  </a:solidFill>
                  <a:ea typeface="Pretendard Regular"/>
                </a:rPr>
                <a:t>실시간</a:t>
              </a:r>
              <a:r>
                <a:rPr lang="en-US" sz="28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800" b="1" i="0" u="none" strike="noStrike">
                  <a:solidFill>
                    <a:srgbClr val="0033CC"/>
                  </a:solidFill>
                  <a:ea typeface="Pretendard Regular"/>
                </a:rPr>
                <a:t>모니터링</a:t>
              </a:r>
              <a:r>
                <a:rPr lang="en-US" sz="28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800" b="1" i="0" u="none" strike="noStrike">
                  <a:solidFill>
                    <a:srgbClr val="0033CC"/>
                  </a:solidFill>
                  <a:ea typeface="Pretendard Regular"/>
                </a:rPr>
                <a:t>및</a:t>
              </a:r>
              <a:r>
                <a:rPr lang="en-US" sz="28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2800" b="1" i="0" u="none" strike="noStrike">
                  <a:solidFill>
                    <a:srgbClr val="0033CC"/>
                  </a:solidFill>
                  <a:ea typeface="Pretendard Regular"/>
                </a:rPr>
                <a:t>분석</a:t>
              </a:r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9880600" y="9512300"/>
              <a:ext cx="6032500" cy="254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생산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데이터와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예측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결과를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실시간으로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시각화하여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즉각적인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의사결정을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000000"/>
                  </a:solidFill>
                  <a:ea typeface="Pretendard Regular"/>
                </a:rPr>
                <a:t>지원합니다</a:t>
              </a:r>
              <a:r>
                <a:rPr lang="en-US" sz="1400" b="0" i="0" u="none" strike="noStrike">
                  <a:solidFill>
                    <a:srgbClr val="000000"/>
                  </a:solidFill>
                  <a:latin typeface="Pretendard Regular"/>
                </a:rPr>
                <a:t>.</a:t>
              </a: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2073C694-522D-D2B7-85AB-7BE8D0EBA1E6}"/>
              </a:ext>
            </a:extLst>
          </p:cNvPr>
          <p:cNvGrpSpPr/>
          <p:nvPr/>
        </p:nvGrpSpPr>
        <p:grpSpPr>
          <a:xfrm>
            <a:off x="685800" y="977900"/>
            <a:ext cx="4178300" cy="4864100"/>
            <a:chOff x="685800" y="977900"/>
            <a:chExt cx="4178300" cy="4864100"/>
          </a:xfrm>
        </p:grpSpPr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 rot="5400000">
              <a:off x="342900" y="1320800"/>
              <a:ext cx="4864100" cy="4178300"/>
            </a:xfrm>
            <a:prstGeom prst="rect">
              <a:avLst/>
            </a:prstGeom>
          </p:spPr>
        </p:pic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1130300" y="1892300"/>
              <a:ext cx="3289300" cy="762000"/>
            </a:xfrm>
            <a:prstGeom prst="rect">
              <a:avLst/>
            </a:prstGeom>
          </p:spPr>
        </p:pic>
        <p:pic>
          <p:nvPicPr>
            <p:cNvPr id="29" name="Picture 29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1130300" y="2882900"/>
              <a:ext cx="3289300" cy="762000"/>
            </a:xfrm>
            <a:prstGeom prst="rect">
              <a:avLst/>
            </a:prstGeom>
          </p:spPr>
        </p:pic>
        <p:pic>
          <p:nvPicPr>
            <p:cNvPr id="30" name="Picture 30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1130300" y="3860800"/>
              <a:ext cx="3289300" cy="762000"/>
            </a:xfrm>
            <a:prstGeom prst="rect">
              <a:avLst/>
            </a:prstGeom>
          </p:spPr>
        </p:pic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1130300" y="4851400"/>
              <a:ext cx="3289300" cy="762000"/>
            </a:xfrm>
            <a:prstGeom prst="rect">
              <a:avLst/>
            </a:prstGeom>
          </p:spPr>
        </p:pic>
        <p:sp>
          <p:nvSpPr>
            <p:cNvPr id="46" name="TextBox 46"/>
            <p:cNvSpPr txBox="1"/>
            <p:nvPr/>
          </p:nvSpPr>
          <p:spPr>
            <a:xfrm>
              <a:off x="1371600" y="1295400"/>
              <a:ext cx="2882900" cy="533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3000" b="1" i="0" u="none" strike="noStrike">
                  <a:solidFill>
                    <a:srgbClr val="0033CC"/>
                  </a:solidFill>
                  <a:ea typeface="Pretendard Black"/>
                </a:rPr>
                <a:t>데이터</a:t>
              </a:r>
              <a:r>
                <a:rPr lang="en-US" sz="3000" b="1" i="0" u="none" strike="noStrike">
                  <a:solidFill>
                    <a:srgbClr val="0033CC"/>
                  </a:solidFill>
                  <a:latin typeface="Pretendard Black"/>
                </a:rPr>
                <a:t> </a:t>
              </a:r>
              <a:r>
                <a:rPr lang="ko-KR" sz="3000" b="1" i="0" u="none" strike="noStrike">
                  <a:solidFill>
                    <a:srgbClr val="0033CC"/>
                  </a:solidFill>
                  <a:ea typeface="Pretendard Black"/>
                </a:rPr>
                <a:t>수집</a:t>
              </a:r>
              <a:r>
                <a:rPr lang="en-US" sz="3000" b="1" i="0" u="none" strike="noStrike">
                  <a:solidFill>
                    <a:srgbClr val="0033CC"/>
                  </a:solidFill>
                  <a:latin typeface="Pretendard Black"/>
                </a:rPr>
                <a:t> </a:t>
              </a:r>
              <a:r>
                <a:rPr lang="ko-KR" sz="3000" b="1" i="0" u="none" strike="noStrike">
                  <a:solidFill>
                    <a:srgbClr val="0033CC"/>
                  </a:solidFill>
                  <a:ea typeface="Pretendard Black"/>
                </a:rPr>
                <a:t>레이어</a:t>
              </a:r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2311400" y="1955800"/>
              <a:ext cx="977900" cy="355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2000" b="0" i="0" u="none" strike="noStrike">
                  <a:solidFill>
                    <a:srgbClr val="FFFFFF"/>
                  </a:solidFill>
                  <a:latin typeface="Pretendard Bold"/>
                </a:rPr>
                <a:t>IOT </a:t>
              </a:r>
              <a:r>
                <a:rPr lang="ko-KR" sz="2000" b="0" i="0" u="none" strike="noStrike">
                  <a:solidFill>
                    <a:srgbClr val="FFFFFF"/>
                  </a:solidFill>
                  <a:ea typeface="Pretendard Bold"/>
                </a:rPr>
                <a:t>센서</a:t>
              </a:r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1879600" y="2362200"/>
              <a:ext cx="1816100" cy="254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400" b="0" i="0" u="none" strike="noStrike" dirty="0">
                  <a:solidFill>
                    <a:srgbClr val="FFFFFF"/>
                  </a:solidFill>
                  <a:ea typeface="Pretendard Regular"/>
                </a:rPr>
                <a:t>실시간</a:t>
              </a:r>
              <a:r>
                <a:rPr lang="en-US" sz="1400" b="0" i="0" u="none" strike="noStrike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FFFFFF"/>
                  </a:solidFill>
                  <a:ea typeface="Pretendard Regular"/>
                </a:rPr>
                <a:t>공정</a:t>
              </a:r>
              <a:r>
                <a:rPr lang="en-US" sz="1400" b="0" i="0" u="none" strike="noStrike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FFFFFF"/>
                  </a:solidFill>
                  <a:ea typeface="Pretendard Regular"/>
                </a:rPr>
                <a:t>데이터</a:t>
              </a:r>
              <a:r>
                <a:rPr lang="en-US" sz="1400" b="0" i="0" u="none" strike="noStrike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FFFFFF"/>
                  </a:solidFill>
                  <a:ea typeface="Pretendard Regular"/>
                </a:rPr>
                <a:t>수집</a:t>
              </a:r>
              <a:r>
                <a:rPr lang="en-US" sz="1400" b="0" i="0" u="none" strike="noStrike" dirty="0">
                  <a:solidFill>
                    <a:srgbClr val="FFFFFF"/>
                  </a:solidFill>
                  <a:latin typeface="Pretendard Regular"/>
                </a:rPr>
                <a:t> </a:t>
              </a:r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1968500" y="2933700"/>
              <a:ext cx="1651000" cy="355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2000" b="0" i="0" u="none" strike="noStrike" dirty="0">
                  <a:solidFill>
                    <a:srgbClr val="FFFFFF"/>
                  </a:solidFill>
                  <a:latin typeface="Pretendard Bold"/>
                </a:rPr>
                <a:t>SCADA </a:t>
              </a:r>
              <a:r>
                <a:rPr lang="ko-KR" sz="2000" b="0" i="0" u="none" strike="noStrike" dirty="0">
                  <a:solidFill>
                    <a:srgbClr val="FFFFFF"/>
                  </a:solidFill>
                  <a:ea typeface="Pretendard Bold"/>
                </a:rPr>
                <a:t>시스템</a:t>
              </a:r>
            </a:p>
          </p:txBody>
        </p:sp>
        <p:sp>
          <p:nvSpPr>
            <p:cNvPr id="50" name="TextBox 50"/>
            <p:cNvSpPr txBox="1"/>
            <p:nvPr/>
          </p:nvSpPr>
          <p:spPr>
            <a:xfrm>
              <a:off x="1981200" y="3340100"/>
              <a:ext cx="1612900" cy="254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설비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모니터링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및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제어</a:t>
              </a:r>
            </a:p>
          </p:txBody>
        </p:sp>
        <p:sp>
          <p:nvSpPr>
            <p:cNvPr id="51" name="TextBox 51"/>
            <p:cNvSpPr txBox="1"/>
            <p:nvPr/>
          </p:nvSpPr>
          <p:spPr>
            <a:xfrm>
              <a:off x="1930400" y="3924300"/>
              <a:ext cx="1739900" cy="355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2000" b="0" i="0" u="none" strike="noStrike" dirty="0">
                  <a:solidFill>
                    <a:srgbClr val="FFFFFF"/>
                  </a:solidFill>
                  <a:latin typeface="Pretendard Bold"/>
                </a:rPr>
                <a:t>MES </a:t>
              </a:r>
              <a:r>
                <a:rPr lang="ko-KR" sz="2000" b="0" i="0" u="none" strike="noStrike" dirty="0">
                  <a:solidFill>
                    <a:srgbClr val="FFFFFF"/>
                  </a:solidFill>
                  <a:ea typeface="Pretendard Bold"/>
                </a:rPr>
                <a:t>인터페이스</a:t>
              </a:r>
            </a:p>
          </p:txBody>
        </p:sp>
        <p:sp>
          <p:nvSpPr>
            <p:cNvPr id="52" name="TextBox 52"/>
            <p:cNvSpPr txBox="1"/>
            <p:nvPr/>
          </p:nvSpPr>
          <p:spPr>
            <a:xfrm>
              <a:off x="2247900" y="4330700"/>
              <a:ext cx="1079500" cy="254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생산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정보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수집</a:t>
              </a:r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1943100" y="4914900"/>
              <a:ext cx="1714500" cy="355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000" b="0" i="0" u="none" strike="noStrike">
                  <a:solidFill>
                    <a:srgbClr val="FFFFFF"/>
                  </a:solidFill>
                  <a:ea typeface="Pretendard Bold"/>
                </a:rPr>
                <a:t>수동</a:t>
              </a:r>
              <a:r>
                <a:rPr lang="en-US" sz="2000" b="0" i="0" u="none" strike="noStrike">
                  <a:solidFill>
                    <a:srgbClr val="FFFFFF"/>
                  </a:solidFill>
                  <a:latin typeface="Pretendard Bold"/>
                </a:rPr>
                <a:t> </a:t>
              </a:r>
              <a:r>
                <a:rPr lang="ko-KR" sz="2000" b="0" i="0" u="none" strike="noStrike">
                  <a:solidFill>
                    <a:srgbClr val="FFFFFF"/>
                  </a:solidFill>
                  <a:ea typeface="Pretendard Bold"/>
                </a:rPr>
                <a:t>데이터</a:t>
              </a:r>
              <a:r>
                <a:rPr lang="en-US" sz="2000" b="0" i="0" u="none" strike="noStrike">
                  <a:solidFill>
                    <a:srgbClr val="FFFFFF"/>
                  </a:solidFill>
                  <a:latin typeface="Pretendard Bold"/>
                </a:rPr>
                <a:t> </a:t>
              </a:r>
              <a:r>
                <a:rPr lang="ko-KR" sz="2000" b="0" i="0" u="none" strike="noStrike">
                  <a:solidFill>
                    <a:srgbClr val="FFFFFF"/>
                  </a:solidFill>
                  <a:ea typeface="Pretendard Bold"/>
                </a:rPr>
                <a:t>입력</a:t>
              </a:r>
            </a:p>
          </p:txBody>
        </p:sp>
        <p:sp>
          <p:nvSpPr>
            <p:cNvPr id="54" name="TextBox 54"/>
            <p:cNvSpPr txBox="1"/>
            <p:nvPr/>
          </p:nvSpPr>
          <p:spPr>
            <a:xfrm>
              <a:off x="2171700" y="5308600"/>
              <a:ext cx="1244600" cy="254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작업자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입력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정보</a:t>
              </a:r>
            </a:p>
          </p:txBody>
        </p:sp>
      </p:grpSp>
      <p:pic>
        <p:nvPicPr>
          <p:cNvPr id="66" name="Picture 66"/>
          <p:cNvPicPr>
            <a:picLocks noChangeAspect="1"/>
          </p:cNvPicPr>
          <p:nvPr/>
        </p:nvPicPr>
        <p:blipFill>
          <a:blip r:embed="rId22">
            <a:alphaModFix amt="70000"/>
          </a:blip>
          <a:stretch>
            <a:fillRect/>
          </a:stretch>
        </p:blipFill>
        <p:spPr>
          <a:xfrm>
            <a:off x="11112500" y="3162300"/>
            <a:ext cx="965200" cy="965200"/>
          </a:xfrm>
          <a:prstGeom prst="rect">
            <a:avLst/>
          </a:prstGeom>
        </p:spPr>
      </p:pic>
      <p:grpSp>
        <p:nvGrpSpPr>
          <p:cNvPr id="87" name="그룹 86">
            <a:extLst>
              <a:ext uri="{FF2B5EF4-FFF2-40B4-BE49-F238E27FC236}">
                <a16:creationId xmlns:a16="http://schemas.microsoft.com/office/drawing/2014/main" id="{6E08C57B-EC2C-27D0-64FB-C173A2DEF2D5}"/>
              </a:ext>
            </a:extLst>
          </p:cNvPr>
          <p:cNvGrpSpPr/>
          <p:nvPr/>
        </p:nvGrpSpPr>
        <p:grpSpPr>
          <a:xfrm>
            <a:off x="6464300" y="977900"/>
            <a:ext cx="4178300" cy="4864100"/>
            <a:chOff x="6464300" y="977900"/>
            <a:chExt cx="4178300" cy="4864100"/>
          </a:xfrm>
        </p:grpSpPr>
        <p:pic>
          <p:nvPicPr>
            <p:cNvPr id="32" name="Picture 32"/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 rot="5400000">
              <a:off x="6121400" y="1320800"/>
              <a:ext cx="4864100" cy="4178300"/>
            </a:xfrm>
            <a:prstGeom prst="rect">
              <a:avLst/>
            </a:prstGeom>
          </p:spPr>
        </p:pic>
        <p:sp>
          <p:nvSpPr>
            <p:cNvPr id="55" name="TextBox 55"/>
            <p:cNvSpPr txBox="1"/>
            <p:nvPr/>
          </p:nvSpPr>
          <p:spPr>
            <a:xfrm>
              <a:off x="6578600" y="1295400"/>
              <a:ext cx="4025900" cy="533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3000" b="0" i="0" u="none" strike="noStrike" dirty="0">
                  <a:solidFill>
                    <a:srgbClr val="9A30AE"/>
                  </a:solidFill>
                  <a:ea typeface="Pretendard Black"/>
                </a:rPr>
                <a:t>데이터</a:t>
              </a:r>
              <a:r>
                <a:rPr lang="en-US" sz="3000" b="0" i="0" u="none" strike="noStrike" dirty="0">
                  <a:solidFill>
                    <a:srgbClr val="9A30AE"/>
                  </a:solidFill>
                  <a:latin typeface="Pretendard Black"/>
                </a:rPr>
                <a:t> </a:t>
              </a:r>
              <a:r>
                <a:rPr lang="ko-KR" sz="3000" b="0" i="0" u="none" strike="noStrike" dirty="0">
                  <a:solidFill>
                    <a:srgbClr val="9A30AE"/>
                  </a:solidFill>
                  <a:ea typeface="Pretendard Black"/>
                </a:rPr>
                <a:t>처리</a:t>
              </a:r>
              <a:r>
                <a:rPr lang="en-US" sz="3000" b="0" i="0" u="none" strike="noStrike" dirty="0">
                  <a:solidFill>
                    <a:srgbClr val="9A30AE"/>
                  </a:solidFill>
                  <a:latin typeface="Pretendard Black"/>
                </a:rPr>
                <a:t> </a:t>
              </a:r>
              <a:r>
                <a:rPr lang="ko-KR" sz="3000" b="0" i="0" u="none" strike="noStrike" dirty="0">
                  <a:solidFill>
                    <a:srgbClr val="9A30AE"/>
                  </a:solidFill>
                  <a:ea typeface="Pretendard Black"/>
                </a:rPr>
                <a:t>및</a:t>
              </a:r>
              <a:r>
                <a:rPr lang="en-US" sz="3000" b="0" i="0" u="none" strike="noStrike" dirty="0">
                  <a:solidFill>
                    <a:srgbClr val="9A30AE"/>
                  </a:solidFill>
                  <a:latin typeface="Pretendard Black"/>
                </a:rPr>
                <a:t> </a:t>
              </a:r>
              <a:r>
                <a:rPr lang="ko-KR" sz="3000" b="0" i="0" u="none" strike="noStrike" dirty="0">
                  <a:solidFill>
                    <a:srgbClr val="9A30AE"/>
                  </a:solidFill>
                  <a:ea typeface="Pretendard Black"/>
                </a:rPr>
                <a:t>저장</a:t>
              </a:r>
              <a:r>
                <a:rPr lang="en-US" sz="3000" b="0" i="0" u="none" strike="noStrike" dirty="0">
                  <a:solidFill>
                    <a:srgbClr val="9A30AE"/>
                  </a:solidFill>
                  <a:latin typeface="Pretendard Black"/>
                </a:rPr>
                <a:t> </a:t>
              </a:r>
              <a:r>
                <a:rPr lang="ko-KR" sz="3000" b="0" i="0" u="none" strike="noStrike" dirty="0">
                  <a:solidFill>
                    <a:srgbClr val="9A30AE"/>
                  </a:solidFill>
                  <a:ea typeface="Pretendard Black"/>
                </a:rPr>
                <a:t>레이어</a:t>
              </a:r>
            </a:p>
          </p:txBody>
        </p:sp>
        <p:pic>
          <p:nvPicPr>
            <p:cNvPr id="56" name="Picture 56"/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6921500" y="1879600"/>
              <a:ext cx="3289300" cy="762000"/>
            </a:xfrm>
            <a:prstGeom prst="rect">
              <a:avLst/>
            </a:prstGeom>
          </p:spPr>
        </p:pic>
        <p:sp>
          <p:nvSpPr>
            <p:cNvPr id="57" name="TextBox 57"/>
            <p:cNvSpPr txBox="1"/>
            <p:nvPr/>
          </p:nvSpPr>
          <p:spPr>
            <a:xfrm>
              <a:off x="7874000" y="1943100"/>
              <a:ext cx="1435100" cy="355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000" b="0" i="0" u="none" strike="noStrike" dirty="0">
                  <a:solidFill>
                    <a:srgbClr val="FFFFFF"/>
                  </a:solidFill>
                  <a:ea typeface="Pretendard Bold"/>
                </a:rPr>
                <a:t>데이터</a:t>
              </a:r>
              <a:r>
                <a:rPr lang="en-US" sz="2000" b="0" i="0" u="none" strike="noStrike" dirty="0">
                  <a:solidFill>
                    <a:srgbClr val="FFFFFF"/>
                  </a:solidFill>
                  <a:latin typeface="Pretendard Bold"/>
                </a:rPr>
                <a:t> </a:t>
              </a:r>
              <a:r>
                <a:rPr lang="ko-KR" sz="2000" b="0" i="0" u="none" strike="noStrike" dirty="0">
                  <a:solidFill>
                    <a:srgbClr val="FFFFFF"/>
                  </a:solidFill>
                  <a:ea typeface="Pretendard Bold"/>
                </a:rPr>
                <a:t>레이크</a:t>
              </a:r>
            </a:p>
          </p:txBody>
        </p:sp>
        <p:sp>
          <p:nvSpPr>
            <p:cNvPr id="58" name="TextBox 58"/>
            <p:cNvSpPr txBox="1"/>
            <p:nvPr/>
          </p:nvSpPr>
          <p:spPr>
            <a:xfrm>
              <a:off x="7874000" y="2349500"/>
              <a:ext cx="1397000" cy="254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400" b="0" i="0" u="none" strike="noStrike" dirty="0">
                  <a:solidFill>
                    <a:srgbClr val="FFFFFF"/>
                  </a:solidFill>
                  <a:ea typeface="Pretendard Regular"/>
                </a:rPr>
                <a:t>원시</a:t>
              </a:r>
              <a:r>
                <a:rPr lang="en-US" sz="1400" b="0" i="0" u="none" strike="noStrike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FFFFFF"/>
                  </a:solidFill>
                  <a:ea typeface="Pretendard Regular"/>
                </a:rPr>
                <a:t>데이터</a:t>
              </a:r>
              <a:r>
                <a:rPr lang="en-US" sz="1400" b="0" i="0" u="none" strike="noStrike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 dirty="0">
                  <a:solidFill>
                    <a:srgbClr val="FFFFFF"/>
                  </a:solidFill>
                  <a:ea typeface="Pretendard Regular"/>
                </a:rPr>
                <a:t>저장소</a:t>
              </a:r>
            </a:p>
          </p:txBody>
        </p:sp>
        <p:pic>
          <p:nvPicPr>
            <p:cNvPr id="59" name="Picture 59"/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6921500" y="2882900"/>
              <a:ext cx="3289300" cy="762000"/>
            </a:xfrm>
            <a:prstGeom prst="rect">
              <a:avLst/>
            </a:prstGeom>
          </p:spPr>
        </p:pic>
        <p:sp>
          <p:nvSpPr>
            <p:cNvPr id="60" name="TextBox 60"/>
            <p:cNvSpPr txBox="1"/>
            <p:nvPr/>
          </p:nvSpPr>
          <p:spPr>
            <a:xfrm>
              <a:off x="7874000" y="2933700"/>
              <a:ext cx="1435100" cy="355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000" b="0" i="0" u="none" strike="noStrike">
                  <a:solidFill>
                    <a:srgbClr val="FFFFFF"/>
                  </a:solidFill>
                  <a:ea typeface="Pretendard Bold"/>
                </a:rPr>
                <a:t>데이터</a:t>
              </a:r>
              <a:r>
                <a:rPr lang="en-US" sz="2000" b="0" i="0" u="none" strike="noStrike">
                  <a:solidFill>
                    <a:srgbClr val="FFFFFF"/>
                  </a:solidFill>
                  <a:latin typeface="Pretendard Bold"/>
                </a:rPr>
                <a:t> </a:t>
              </a:r>
              <a:r>
                <a:rPr lang="ko-KR" sz="2000" b="0" i="0" u="none" strike="noStrike">
                  <a:solidFill>
                    <a:srgbClr val="FFFFFF"/>
                  </a:solidFill>
                  <a:ea typeface="Pretendard Bold"/>
                </a:rPr>
                <a:t>전처리</a:t>
              </a:r>
            </a:p>
          </p:txBody>
        </p:sp>
        <p:sp>
          <p:nvSpPr>
            <p:cNvPr id="61" name="TextBox 61"/>
            <p:cNvSpPr txBox="1"/>
            <p:nvPr/>
          </p:nvSpPr>
          <p:spPr>
            <a:xfrm>
              <a:off x="7912100" y="3340100"/>
              <a:ext cx="1346200" cy="254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정제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,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변환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,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정규화</a:t>
              </a:r>
            </a:p>
          </p:txBody>
        </p:sp>
        <p:pic>
          <p:nvPicPr>
            <p:cNvPr id="62" name="Picture 62"/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6921500" y="3860800"/>
              <a:ext cx="3289300" cy="762000"/>
            </a:xfrm>
            <a:prstGeom prst="rect">
              <a:avLst/>
            </a:prstGeom>
          </p:spPr>
        </p:pic>
        <p:sp>
          <p:nvSpPr>
            <p:cNvPr id="63" name="TextBox 63"/>
            <p:cNvSpPr txBox="1"/>
            <p:nvPr/>
          </p:nvSpPr>
          <p:spPr>
            <a:xfrm>
              <a:off x="7645400" y="3924300"/>
              <a:ext cx="1866900" cy="355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000" b="0" i="0" u="none" strike="noStrike">
                  <a:solidFill>
                    <a:srgbClr val="FFFFFF"/>
                  </a:solidFill>
                  <a:ea typeface="Pretendard Bold"/>
                </a:rPr>
                <a:t>데이터</a:t>
              </a:r>
              <a:r>
                <a:rPr lang="en-US" sz="2000" b="0" i="0" u="none" strike="noStrike">
                  <a:solidFill>
                    <a:srgbClr val="FFFFFF"/>
                  </a:solidFill>
                  <a:latin typeface="Pretendard Bold"/>
                </a:rPr>
                <a:t> </a:t>
              </a:r>
              <a:r>
                <a:rPr lang="ko-KR" sz="2000" b="0" i="0" u="none" strike="noStrike">
                  <a:solidFill>
                    <a:srgbClr val="FFFFFF"/>
                  </a:solidFill>
                  <a:ea typeface="Pretendard Bold"/>
                </a:rPr>
                <a:t>웨어하우스</a:t>
              </a:r>
            </a:p>
          </p:txBody>
        </p:sp>
        <p:sp>
          <p:nvSpPr>
            <p:cNvPr id="64" name="TextBox 64"/>
            <p:cNvSpPr txBox="1"/>
            <p:nvPr/>
          </p:nvSpPr>
          <p:spPr>
            <a:xfrm>
              <a:off x="7797800" y="4330700"/>
              <a:ext cx="1562100" cy="254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구조화된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데이터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저장</a:t>
              </a:r>
            </a:p>
          </p:txBody>
        </p:sp>
        <p:pic>
          <p:nvPicPr>
            <p:cNvPr id="65" name="Picture 65"/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6921500" y="4851400"/>
              <a:ext cx="3289300" cy="762000"/>
            </a:xfrm>
            <a:prstGeom prst="rect">
              <a:avLst/>
            </a:prstGeom>
          </p:spPr>
        </p:pic>
        <p:sp>
          <p:nvSpPr>
            <p:cNvPr id="68" name="TextBox 68"/>
            <p:cNvSpPr txBox="1"/>
            <p:nvPr/>
          </p:nvSpPr>
          <p:spPr>
            <a:xfrm>
              <a:off x="7988300" y="4914900"/>
              <a:ext cx="1206500" cy="355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000" b="0" i="0" u="none" strike="noStrike">
                  <a:solidFill>
                    <a:srgbClr val="FFFFFF"/>
                  </a:solidFill>
                  <a:ea typeface="Pretendard Bold"/>
                </a:rPr>
                <a:t>데이터</a:t>
              </a:r>
              <a:r>
                <a:rPr lang="en-US" sz="2000" b="0" i="0" u="none" strike="noStrike">
                  <a:solidFill>
                    <a:srgbClr val="FFFFFF"/>
                  </a:solidFill>
                  <a:latin typeface="Pretendard Bold"/>
                </a:rPr>
                <a:t> </a:t>
              </a:r>
              <a:r>
                <a:rPr lang="ko-KR" sz="2000" b="0" i="0" u="none" strike="noStrike">
                  <a:solidFill>
                    <a:srgbClr val="FFFFFF"/>
                  </a:solidFill>
                  <a:ea typeface="Pretendard Bold"/>
                </a:rPr>
                <a:t>통합</a:t>
              </a:r>
            </a:p>
          </p:txBody>
        </p:sp>
        <p:sp>
          <p:nvSpPr>
            <p:cNvPr id="69" name="TextBox 69"/>
            <p:cNvSpPr txBox="1"/>
            <p:nvPr/>
          </p:nvSpPr>
          <p:spPr>
            <a:xfrm>
              <a:off x="7696200" y="5308600"/>
              <a:ext cx="1765300" cy="254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다양한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소스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데이터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결합</a:t>
              </a:r>
            </a:p>
          </p:txBody>
        </p:sp>
      </p:grp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B59224DF-B1E1-7CE4-2DA2-B923A4927F5E}"/>
              </a:ext>
            </a:extLst>
          </p:cNvPr>
          <p:cNvGrpSpPr/>
          <p:nvPr/>
        </p:nvGrpSpPr>
        <p:grpSpPr>
          <a:xfrm>
            <a:off x="12528550" y="984250"/>
            <a:ext cx="5257800" cy="4864100"/>
            <a:chOff x="12528550" y="984250"/>
            <a:chExt cx="5257800" cy="4864100"/>
          </a:xfrm>
        </p:grpSpPr>
        <p:pic>
          <p:nvPicPr>
            <p:cNvPr id="67" name="Picture 67"/>
            <p:cNvPicPr>
              <a:picLocks noChangeAspect="1"/>
            </p:cNvPicPr>
            <p:nvPr/>
          </p:nvPicPr>
          <p:blipFill>
            <a:blip r:embed="rId25"/>
            <a:stretch>
              <a:fillRect/>
            </a:stretch>
          </p:blipFill>
          <p:spPr>
            <a:xfrm rot="5400000">
              <a:off x="12725400" y="787400"/>
              <a:ext cx="4864100" cy="5257800"/>
            </a:xfrm>
            <a:prstGeom prst="rect">
              <a:avLst/>
            </a:prstGeom>
          </p:spPr>
        </p:pic>
        <p:sp>
          <p:nvSpPr>
            <p:cNvPr id="70" name="TextBox 70"/>
            <p:cNvSpPr txBox="1"/>
            <p:nvPr/>
          </p:nvSpPr>
          <p:spPr>
            <a:xfrm>
              <a:off x="13055600" y="1295400"/>
              <a:ext cx="4279900" cy="533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3000" b="0" i="0" u="none" strike="noStrike" dirty="0">
                  <a:solidFill>
                    <a:srgbClr val="6DC43A"/>
                  </a:solidFill>
                  <a:ea typeface="Pretendard Black"/>
                </a:rPr>
                <a:t>애플리케이션</a:t>
              </a:r>
              <a:r>
                <a:rPr lang="en-US" sz="3000" b="0" i="0" u="none" strike="noStrike" dirty="0">
                  <a:solidFill>
                    <a:srgbClr val="6DC43A"/>
                  </a:solidFill>
                  <a:latin typeface="Pretendard Black"/>
                </a:rPr>
                <a:t> </a:t>
              </a:r>
              <a:r>
                <a:rPr lang="ko-KR" sz="3000" b="0" i="0" u="none" strike="noStrike" dirty="0">
                  <a:solidFill>
                    <a:srgbClr val="6DC43A"/>
                  </a:solidFill>
                  <a:ea typeface="Pretendard Black"/>
                </a:rPr>
                <a:t>및</a:t>
              </a:r>
              <a:r>
                <a:rPr lang="en-US" sz="3000" b="0" i="0" u="none" strike="noStrike" dirty="0">
                  <a:solidFill>
                    <a:srgbClr val="6DC43A"/>
                  </a:solidFill>
                  <a:latin typeface="Pretendard Black"/>
                </a:rPr>
                <a:t> </a:t>
              </a:r>
              <a:r>
                <a:rPr lang="ko-KR" sz="3000" b="0" i="0" u="none" strike="noStrike" dirty="0">
                  <a:solidFill>
                    <a:srgbClr val="6DC43A"/>
                  </a:solidFill>
                  <a:ea typeface="Pretendard Black"/>
                </a:rPr>
                <a:t>분석</a:t>
              </a:r>
              <a:r>
                <a:rPr lang="en-US" sz="3000" b="0" i="0" u="none" strike="noStrike" dirty="0">
                  <a:solidFill>
                    <a:srgbClr val="6DC43A"/>
                  </a:solidFill>
                  <a:latin typeface="Pretendard Black"/>
                </a:rPr>
                <a:t> </a:t>
              </a:r>
              <a:r>
                <a:rPr lang="ko-KR" sz="3000" b="0" i="0" u="none" strike="noStrike" dirty="0">
                  <a:solidFill>
                    <a:srgbClr val="6DC43A"/>
                  </a:solidFill>
                  <a:ea typeface="Pretendard Black"/>
                </a:rPr>
                <a:t>레이어</a:t>
              </a:r>
            </a:p>
          </p:txBody>
        </p:sp>
        <p:pic>
          <p:nvPicPr>
            <p:cNvPr id="71" name="Picture 71"/>
            <p:cNvPicPr>
              <a:picLocks noChangeAspect="1"/>
            </p:cNvPicPr>
            <p:nvPr/>
          </p:nvPicPr>
          <p:blipFill>
            <a:blip r:embed="rId26"/>
            <a:stretch>
              <a:fillRect/>
            </a:stretch>
          </p:blipFill>
          <p:spPr>
            <a:xfrm>
              <a:off x="13652500" y="1892300"/>
              <a:ext cx="3289300" cy="1574800"/>
            </a:xfrm>
            <a:prstGeom prst="rect">
              <a:avLst/>
            </a:prstGeom>
          </p:spPr>
        </p:pic>
        <p:sp>
          <p:nvSpPr>
            <p:cNvPr id="72" name="TextBox 72"/>
            <p:cNvSpPr txBox="1"/>
            <p:nvPr/>
          </p:nvSpPr>
          <p:spPr>
            <a:xfrm>
              <a:off x="14668500" y="2222500"/>
              <a:ext cx="1295400" cy="355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2000" b="0" i="0" u="none" strike="noStrike">
                  <a:solidFill>
                    <a:srgbClr val="FFFFFF"/>
                  </a:solidFill>
                  <a:latin typeface="Pretendard Bold"/>
                </a:rPr>
                <a:t>MES </a:t>
              </a:r>
              <a:r>
                <a:rPr lang="ko-KR" sz="2000" b="0" i="0" u="none" strike="noStrike">
                  <a:solidFill>
                    <a:srgbClr val="FFFFFF"/>
                  </a:solidFill>
                  <a:ea typeface="Pretendard Bold"/>
                </a:rPr>
                <a:t>시스템</a:t>
              </a:r>
            </a:p>
          </p:txBody>
        </p:sp>
        <p:sp>
          <p:nvSpPr>
            <p:cNvPr id="73" name="TextBox 73"/>
            <p:cNvSpPr txBox="1"/>
            <p:nvPr/>
          </p:nvSpPr>
          <p:spPr>
            <a:xfrm>
              <a:off x="13995400" y="2895600"/>
              <a:ext cx="2641600" cy="254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생산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현장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관리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,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품질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관리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,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설비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관리</a:t>
              </a:r>
            </a:p>
          </p:txBody>
        </p:sp>
        <p:pic>
          <p:nvPicPr>
            <p:cNvPr id="74" name="Picture 74"/>
            <p:cNvPicPr>
              <a:picLocks noChangeAspect="1"/>
            </p:cNvPicPr>
            <p:nvPr/>
          </p:nvPicPr>
          <p:blipFill>
            <a:blip r:embed="rId26"/>
            <a:stretch>
              <a:fillRect/>
            </a:stretch>
          </p:blipFill>
          <p:spPr>
            <a:xfrm>
              <a:off x="13652500" y="3911600"/>
              <a:ext cx="3289300" cy="1574800"/>
            </a:xfrm>
            <a:prstGeom prst="rect">
              <a:avLst/>
            </a:prstGeom>
          </p:spPr>
        </p:pic>
        <p:sp>
          <p:nvSpPr>
            <p:cNvPr id="75" name="TextBox 75"/>
            <p:cNvSpPr txBox="1"/>
            <p:nvPr/>
          </p:nvSpPr>
          <p:spPr>
            <a:xfrm>
              <a:off x="14300200" y="4241800"/>
              <a:ext cx="2057400" cy="355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2000" b="0" i="0" u="none" strike="noStrike">
                  <a:solidFill>
                    <a:srgbClr val="FFFFFF"/>
                  </a:solidFill>
                  <a:latin typeface="Pretendard Bold"/>
                </a:rPr>
                <a:t>MLOps </a:t>
              </a:r>
              <a:r>
                <a:rPr lang="ko-KR" sz="2000" b="0" i="0" u="none" strike="noStrike">
                  <a:solidFill>
                    <a:srgbClr val="FFFFFF"/>
                  </a:solidFill>
                  <a:ea typeface="Pretendard Bold"/>
                </a:rPr>
                <a:t>파이프라인</a:t>
              </a:r>
            </a:p>
          </p:txBody>
        </p:sp>
        <p:sp>
          <p:nvSpPr>
            <p:cNvPr id="76" name="TextBox 76"/>
            <p:cNvSpPr txBox="1"/>
            <p:nvPr/>
          </p:nvSpPr>
          <p:spPr>
            <a:xfrm>
              <a:off x="13995400" y="4914900"/>
              <a:ext cx="2641600" cy="254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모델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학습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,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배포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,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모니터링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,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예측</a:t>
              </a:r>
              <a:r>
                <a:rPr lang="en-US" sz="1400" b="0" i="0" u="none" strike="noStrike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1400" b="0" i="0" u="none" strike="noStrike">
                  <a:solidFill>
                    <a:srgbClr val="FFFFFF"/>
                  </a:solidFill>
                  <a:ea typeface="Pretendard Regular"/>
                </a:rPr>
                <a:t>분석</a:t>
              </a:r>
            </a:p>
          </p:txBody>
        </p:sp>
      </p:grpSp>
      <p:pic>
        <p:nvPicPr>
          <p:cNvPr id="77" name="Picture 77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7035800" y="76200"/>
            <a:ext cx="901700" cy="546100"/>
          </a:xfrm>
          <a:prstGeom prst="rect">
            <a:avLst/>
          </a:prstGeom>
        </p:spPr>
      </p:pic>
      <p:pic>
        <p:nvPicPr>
          <p:cNvPr id="78" name="Picture 78"/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6604000" y="76200"/>
            <a:ext cx="901700" cy="546100"/>
          </a:xfrm>
          <a:prstGeom prst="rect">
            <a:avLst/>
          </a:prstGeom>
        </p:spPr>
      </p:pic>
      <p:pic>
        <p:nvPicPr>
          <p:cNvPr id="79" name="Picture 79"/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939800" y="76200"/>
            <a:ext cx="6146800" cy="546100"/>
          </a:xfrm>
          <a:prstGeom prst="rect">
            <a:avLst/>
          </a:prstGeom>
        </p:spPr>
      </p:pic>
      <p:pic>
        <p:nvPicPr>
          <p:cNvPr id="80" name="Picture 80"/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939800" y="76200"/>
            <a:ext cx="901700" cy="546100"/>
          </a:xfrm>
          <a:prstGeom prst="rect">
            <a:avLst/>
          </a:prstGeom>
        </p:spPr>
      </p:pic>
      <p:sp>
        <p:nvSpPr>
          <p:cNvPr id="81" name="TextBox 81"/>
          <p:cNvSpPr txBox="1"/>
          <p:nvPr/>
        </p:nvSpPr>
        <p:spPr>
          <a:xfrm>
            <a:off x="1968500" y="139700"/>
            <a:ext cx="5461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02.</a:t>
            </a:r>
          </a:p>
        </p:txBody>
      </p:sp>
      <p:sp>
        <p:nvSpPr>
          <p:cNvPr id="82" name="TextBox 82"/>
          <p:cNvSpPr txBox="1"/>
          <p:nvPr/>
        </p:nvSpPr>
        <p:spPr>
          <a:xfrm>
            <a:off x="2451100" y="139700"/>
            <a:ext cx="3759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시스템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아키텍처</a:t>
            </a:r>
          </a:p>
        </p:txBody>
      </p:sp>
      <p:sp>
        <p:nvSpPr>
          <p:cNvPr id="83" name="TextBox 83"/>
          <p:cNvSpPr txBox="1"/>
          <p:nvPr/>
        </p:nvSpPr>
        <p:spPr>
          <a:xfrm>
            <a:off x="1308100" y="1397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1</a:t>
            </a:r>
          </a:p>
        </p:txBody>
      </p:sp>
      <p:sp>
        <p:nvSpPr>
          <p:cNvPr id="84" name="TextBox 84"/>
          <p:cNvSpPr txBox="1"/>
          <p:nvPr/>
        </p:nvSpPr>
        <p:spPr>
          <a:xfrm>
            <a:off x="7175500" y="1397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3</a:t>
            </a:r>
          </a:p>
        </p:txBody>
      </p:sp>
      <p:sp>
        <p:nvSpPr>
          <p:cNvPr id="85" name="TextBox 85"/>
          <p:cNvSpPr txBox="1"/>
          <p:nvPr/>
        </p:nvSpPr>
        <p:spPr>
          <a:xfrm>
            <a:off x="7594600" y="1397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0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7200" y="0"/>
            <a:ext cx="1320800" cy="1320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348200" y="419100"/>
            <a:ext cx="60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000" b="1" i="0" u="none" strike="noStrike" dirty="0">
                <a:solidFill>
                  <a:srgbClr val="5B80EF"/>
                </a:solidFill>
                <a:latin typeface="Pretendard Black"/>
              </a:rPr>
              <a:t>8/23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23900"/>
            <a:ext cx="18288000" cy="95631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500" y="0"/>
            <a:ext cx="8026400" cy="21209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100" y="622300"/>
            <a:ext cx="7467600" cy="101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8400" y="8166100"/>
            <a:ext cx="355600" cy="355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1100" y="9385300"/>
            <a:ext cx="330200" cy="3175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18700" y="8204200"/>
            <a:ext cx="431800" cy="2921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44100" y="9398000"/>
            <a:ext cx="330200" cy="330200"/>
          </a:xfrm>
          <a:prstGeom prst="rect">
            <a:avLst/>
          </a:prstGeom>
        </p:spPr>
      </p:pic>
      <p:grpSp>
        <p:nvGrpSpPr>
          <p:cNvPr id="100" name="그룹 99">
            <a:extLst>
              <a:ext uri="{FF2B5EF4-FFF2-40B4-BE49-F238E27FC236}">
                <a16:creationId xmlns:a16="http://schemas.microsoft.com/office/drawing/2014/main" id="{11EBFB5B-7D97-251E-7AE4-E48B558DD4C1}"/>
              </a:ext>
            </a:extLst>
          </p:cNvPr>
          <p:cNvGrpSpPr/>
          <p:nvPr/>
        </p:nvGrpSpPr>
        <p:grpSpPr>
          <a:xfrm>
            <a:off x="787400" y="952500"/>
            <a:ext cx="7759700" cy="2908300"/>
            <a:chOff x="787400" y="952500"/>
            <a:chExt cx="7759700" cy="2908300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87400" y="952500"/>
              <a:ext cx="7759700" cy="2908300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939800" y="1079500"/>
              <a:ext cx="673100" cy="673100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041400" y="1181100"/>
              <a:ext cx="469900" cy="469900"/>
            </a:xfrm>
            <a:prstGeom prst="rect">
              <a:avLst/>
            </a:prstGeom>
            <a:effectLst>
              <a:outerShdw blurRad="2250" dist="43879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25" name="TextBox 25"/>
            <p:cNvSpPr txBox="1"/>
            <p:nvPr/>
          </p:nvSpPr>
          <p:spPr>
            <a:xfrm>
              <a:off x="1790700" y="1181100"/>
              <a:ext cx="2997200" cy="533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3000" b="1" i="0" u="none" strike="noStrike" dirty="0">
                  <a:solidFill>
                    <a:srgbClr val="0033CC"/>
                  </a:solidFill>
                  <a:ea typeface="Pretendard Regular"/>
                </a:rPr>
                <a:t>데이터</a:t>
              </a:r>
              <a:r>
                <a:rPr lang="en-US" sz="30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3000" b="1" i="0" u="none" strike="noStrike" dirty="0">
                  <a:solidFill>
                    <a:srgbClr val="0033CC"/>
                  </a:solidFill>
                  <a:ea typeface="Pretendard Regular"/>
                </a:rPr>
                <a:t>수집</a:t>
              </a:r>
              <a:r>
                <a:rPr lang="en-US" sz="30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3000" b="1" i="0" u="none" strike="noStrike" dirty="0">
                  <a:solidFill>
                    <a:srgbClr val="0033CC"/>
                  </a:solidFill>
                  <a:ea typeface="Pretendard Regular"/>
                </a:rPr>
                <a:t>및</a:t>
              </a:r>
              <a:r>
                <a:rPr lang="en-US" sz="30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3000" b="1" i="0" u="none" strike="noStrike" dirty="0">
                  <a:solidFill>
                    <a:srgbClr val="0033CC"/>
                  </a:solidFill>
                  <a:ea typeface="Pretendard Regular"/>
                </a:rPr>
                <a:t>관리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1790700" y="1765300"/>
              <a:ext cx="66421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 dirty="0">
                  <a:solidFill>
                    <a:srgbClr val="404040"/>
                  </a:solidFill>
                  <a:ea typeface="Pretendard Regular"/>
                </a:rPr>
                <a:t>다양한</a:t>
              </a:r>
              <a:r>
                <a:rPr lang="en-US" sz="1800" b="0" i="0" u="none" strike="noStrike" dirty="0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404040"/>
                  </a:solidFill>
                  <a:ea typeface="Pretendard Regular"/>
                </a:rPr>
                <a:t>소스에서</a:t>
              </a:r>
              <a:r>
                <a:rPr lang="en-US" sz="1800" b="0" i="0" u="none" strike="noStrike" dirty="0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404040"/>
                  </a:solidFill>
                  <a:ea typeface="Pretendard Regular"/>
                </a:rPr>
                <a:t>제조</a:t>
              </a:r>
              <a:r>
                <a:rPr lang="en-US" sz="1800" b="0" i="0" u="none" strike="noStrike" dirty="0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404040"/>
                  </a:solidFill>
                  <a:ea typeface="Pretendard Regular"/>
                </a:rPr>
                <a:t>데이터를</a:t>
              </a:r>
              <a:r>
                <a:rPr lang="en-US" sz="1800" b="0" i="0" u="none" strike="noStrike" dirty="0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404040"/>
                  </a:solidFill>
                  <a:ea typeface="Pretendard Regular"/>
                </a:rPr>
                <a:t>수집하고</a:t>
              </a:r>
              <a:r>
                <a:rPr lang="en-US" sz="1800" b="0" i="0" u="none" strike="noStrike" dirty="0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 err="1">
                  <a:solidFill>
                    <a:srgbClr val="404040"/>
                  </a:solidFill>
                  <a:ea typeface="Pretendard Regular"/>
                </a:rPr>
                <a:t>중앙화된</a:t>
              </a:r>
              <a:r>
                <a:rPr lang="en-US" sz="1800" b="0" i="0" u="none" strike="noStrike" dirty="0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404040"/>
                  </a:solidFill>
                  <a:ea typeface="Pretendard Regular"/>
                </a:rPr>
                <a:t>저장소에서</a:t>
              </a:r>
              <a:r>
                <a:rPr lang="en-US" sz="1800" b="0" i="0" u="none" strike="noStrike" dirty="0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404040"/>
                  </a:solidFill>
                  <a:ea typeface="Pretendard Regular"/>
                </a:rPr>
                <a:t>관리합니다</a:t>
              </a:r>
              <a:r>
                <a:rPr lang="en-US" sz="1800" b="0" i="0" u="none" strike="noStrike" dirty="0">
                  <a:solidFill>
                    <a:srgbClr val="404040"/>
                  </a:solidFill>
                  <a:latin typeface="Pretendard Regular"/>
                </a:rPr>
                <a:t>.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1778000" y="236220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1778000" y="273050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778000" y="311150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1778000" y="349250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1993900" y="2286000"/>
              <a:ext cx="25781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실시간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IoT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센서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데이터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수집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1993900" y="2654300"/>
              <a:ext cx="28702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설비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/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기계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가동시간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데이터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매칭</a:t>
              </a: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1993900" y="3035300"/>
              <a:ext cx="27178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데이터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정제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및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전처리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자동화</a:t>
              </a:r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1993900" y="3403600"/>
              <a:ext cx="27813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이상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데이터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탐지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및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필터링</a:t>
              </a:r>
            </a:p>
          </p:txBody>
        </p:sp>
      </p:grp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406F287E-13C0-0248-E0A2-649D2C60DB6C}"/>
              </a:ext>
            </a:extLst>
          </p:cNvPr>
          <p:cNvGrpSpPr/>
          <p:nvPr/>
        </p:nvGrpSpPr>
        <p:grpSpPr>
          <a:xfrm>
            <a:off x="787400" y="4013200"/>
            <a:ext cx="7759700" cy="2908300"/>
            <a:chOff x="787400" y="4013200"/>
            <a:chExt cx="7759700" cy="2908300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87400" y="4013200"/>
              <a:ext cx="7759700" cy="2908300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939800" y="4203700"/>
              <a:ext cx="673100" cy="67310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958850" y="4224020"/>
              <a:ext cx="635000" cy="635000"/>
            </a:xfrm>
            <a:prstGeom prst="rect">
              <a:avLst/>
            </a:prstGeom>
            <a:effectLst>
              <a:outerShdw blurRad="5332" dist="67542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35" name="TextBox 35"/>
            <p:cNvSpPr txBox="1"/>
            <p:nvPr/>
          </p:nvSpPr>
          <p:spPr>
            <a:xfrm>
              <a:off x="1739900" y="4216400"/>
              <a:ext cx="1587500" cy="533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3000" b="1" i="0" u="none" strike="noStrike">
                  <a:solidFill>
                    <a:srgbClr val="0033CC"/>
                  </a:solidFill>
                  <a:ea typeface="Pretendard Regular"/>
                </a:rPr>
                <a:t>설비</a:t>
              </a:r>
              <a:r>
                <a:rPr lang="en-US" sz="30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3000" b="1" i="0" u="none" strike="noStrike">
                  <a:solidFill>
                    <a:srgbClr val="0033CC"/>
                  </a:solidFill>
                  <a:ea typeface="Pretendard Regular"/>
                </a:rPr>
                <a:t>관리</a:t>
              </a:r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1739900" y="4800600"/>
              <a:ext cx="60071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설비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상태를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모니터링하고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최적의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성능을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유지하도록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지원합니다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.</a:t>
              </a:r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1727200" y="538480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1727200" y="576580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1727200" y="614680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1727200" y="651510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1943100" y="5308600"/>
              <a:ext cx="25146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설비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상태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실시간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모니터링</a:t>
              </a:r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1943100" y="5689600"/>
              <a:ext cx="34544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예지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보전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(Predictive Maintenance)</a:t>
              </a: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1943100" y="6057900"/>
              <a:ext cx="25781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설비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효율성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지표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(OEE)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계산</a:t>
              </a:r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1943100" y="6438900"/>
              <a:ext cx="19939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다운타임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분석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및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관리</a:t>
              </a:r>
            </a:p>
          </p:txBody>
        </p:sp>
      </p:grpSp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6D76315E-054A-66AB-65D5-0ACEFAE9386D}"/>
              </a:ext>
            </a:extLst>
          </p:cNvPr>
          <p:cNvGrpSpPr/>
          <p:nvPr/>
        </p:nvGrpSpPr>
        <p:grpSpPr>
          <a:xfrm>
            <a:off x="787400" y="7099300"/>
            <a:ext cx="7759700" cy="2908300"/>
            <a:chOff x="787400" y="7099300"/>
            <a:chExt cx="7759700" cy="2908300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87400" y="7099300"/>
              <a:ext cx="7759700" cy="2908300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939800" y="7226300"/>
              <a:ext cx="673100" cy="673100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1047750" y="7334250"/>
              <a:ext cx="457200" cy="457200"/>
            </a:xfrm>
            <a:prstGeom prst="rect">
              <a:avLst/>
            </a:prstGeom>
            <a:effectLst>
              <a:outerShdw blurRad="2082" dist="42209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45" name="TextBox 45"/>
            <p:cNvSpPr txBox="1"/>
            <p:nvPr/>
          </p:nvSpPr>
          <p:spPr>
            <a:xfrm>
              <a:off x="1689100" y="7289800"/>
              <a:ext cx="1587500" cy="533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3000" b="1" i="0" u="none" strike="noStrike">
                  <a:solidFill>
                    <a:srgbClr val="0033CC"/>
                  </a:solidFill>
                  <a:ea typeface="Pretendard Regular"/>
                </a:rPr>
                <a:t>공정</a:t>
              </a:r>
              <a:r>
                <a:rPr lang="en-US" sz="30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3000" b="1" i="0" u="none" strike="noStrike">
                  <a:solidFill>
                    <a:srgbClr val="0033CC"/>
                  </a:solidFill>
                  <a:ea typeface="Pretendard Regular"/>
                </a:rPr>
                <a:t>분석</a:t>
              </a:r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1689100" y="7874000"/>
              <a:ext cx="60071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생산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공정을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분석하여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최적화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포인트를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식별합니다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.</a:t>
              </a:r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1676400" y="847090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1676400" y="883920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1676400" y="922020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50" name="TextBox 50"/>
            <p:cNvSpPr txBox="1"/>
            <p:nvPr/>
          </p:nvSpPr>
          <p:spPr>
            <a:xfrm>
              <a:off x="1676400" y="958850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51" name="TextBox 51"/>
            <p:cNvSpPr txBox="1"/>
            <p:nvPr/>
          </p:nvSpPr>
          <p:spPr>
            <a:xfrm>
              <a:off x="1892300" y="8382000"/>
              <a:ext cx="25146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공정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능력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분석</a:t>
              </a:r>
            </a:p>
          </p:txBody>
        </p:sp>
        <p:sp>
          <p:nvSpPr>
            <p:cNvPr id="52" name="TextBox 52"/>
            <p:cNvSpPr txBox="1"/>
            <p:nvPr/>
          </p:nvSpPr>
          <p:spPr>
            <a:xfrm>
              <a:off x="1892300" y="8763000"/>
              <a:ext cx="34544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생산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병목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지점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식별</a:t>
              </a:r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1892300" y="9144000"/>
              <a:ext cx="25781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공정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매개변수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최적화</a:t>
              </a:r>
            </a:p>
          </p:txBody>
        </p:sp>
        <p:sp>
          <p:nvSpPr>
            <p:cNvPr id="54" name="TextBox 54"/>
            <p:cNvSpPr txBox="1"/>
            <p:nvPr/>
          </p:nvSpPr>
          <p:spPr>
            <a:xfrm>
              <a:off x="1892300" y="9512300"/>
              <a:ext cx="19939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트렌드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분석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및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예측</a:t>
              </a: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2B8A3FDF-8901-A087-FC3F-A1F29E7393A6}"/>
              </a:ext>
            </a:extLst>
          </p:cNvPr>
          <p:cNvGrpSpPr/>
          <p:nvPr/>
        </p:nvGrpSpPr>
        <p:grpSpPr>
          <a:xfrm>
            <a:off x="9867900" y="952500"/>
            <a:ext cx="7759700" cy="2908300"/>
            <a:chOff x="9867900" y="952500"/>
            <a:chExt cx="7759700" cy="2908300"/>
          </a:xfrm>
        </p:grpSpPr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867900" y="952500"/>
              <a:ext cx="7759700" cy="2908300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0083800" y="1079500"/>
              <a:ext cx="673100" cy="673100"/>
            </a:xfrm>
            <a:prstGeom prst="rect">
              <a:avLst/>
            </a:prstGeom>
          </p:spPr>
        </p:pic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0185400" y="1231900"/>
              <a:ext cx="457200" cy="381000"/>
            </a:xfrm>
            <a:prstGeom prst="rect">
              <a:avLst/>
            </a:prstGeom>
            <a:effectLst>
              <a:outerShdw blurRad="1449" dist="35204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55" name="TextBox 55"/>
            <p:cNvSpPr txBox="1"/>
            <p:nvPr/>
          </p:nvSpPr>
          <p:spPr>
            <a:xfrm>
              <a:off x="10883900" y="1143000"/>
              <a:ext cx="2997200" cy="533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3000" b="1" i="0" u="none" strike="noStrike">
                  <a:solidFill>
                    <a:srgbClr val="0033CC"/>
                  </a:solidFill>
                  <a:ea typeface="Pretendard Regular"/>
                </a:rPr>
                <a:t>품질</a:t>
              </a:r>
              <a:r>
                <a:rPr lang="en-US" sz="3000" b="1" i="0" u="none" strike="noStrike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3000" b="1" i="0" u="none" strike="noStrike">
                  <a:solidFill>
                    <a:srgbClr val="0033CC"/>
                  </a:solidFill>
                  <a:ea typeface="Pretendard Regular"/>
                </a:rPr>
                <a:t>관리</a:t>
              </a:r>
            </a:p>
          </p:txBody>
        </p:sp>
        <p:sp>
          <p:nvSpPr>
            <p:cNvPr id="56" name="TextBox 56"/>
            <p:cNvSpPr txBox="1"/>
            <p:nvPr/>
          </p:nvSpPr>
          <p:spPr>
            <a:xfrm>
              <a:off x="10883900" y="1727200"/>
              <a:ext cx="66421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제품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품질을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지속적으로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모니터링하고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개선하는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기능을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제공합니다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.</a:t>
              </a:r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10871200" y="232410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58" name="TextBox 58"/>
            <p:cNvSpPr txBox="1"/>
            <p:nvPr/>
          </p:nvSpPr>
          <p:spPr>
            <a:xfrm>
              <a:off x="10871200" y="270510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59" name="TextBox 59"/>
            <p:cNvSpPr txBox="1"/>
            <p:nvPr/>
          </p:nvSpPr>
          <p:spPr>
            <a:xfrm>
              <a:off x="10871200" y="307340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10871200" y="345440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61" name="TextBox 61"/>
            <p:cNvSpPr txBox="1"/>
            <p:nvPr/>
          </p:nvSpPr>
          <p:spPr>
            <a:xfrm>
              <a:off x="11074400" y="2247900"/>
              <a:ext cx="27686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품질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편차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실시간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측정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및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분석</a:t>
              </a:r>
            </a:p>
          </p:txBody>
        </p:sp>
        <p:sp>
          <p:nvSpPr>
            <p:cNvPr id="62" name="TextBox 62"/>
            <p:cNvSpPr txBox="1"/>
            <p:nvPr/>
          </p:nvSpPr>
          <p:spPr>
            <a:xfrm>
              <a:off x="11074400" y="2616200"/>
              <a:ext cx="28702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통계적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공정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관리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(SPC)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구현</a:t>
              </a:r>
            </a:p>
          </p:txBody>
        </p:sp>
        <p:sp>
          <p:nvSpPr>
            <p:cNvPr id="63" name="TextBox 63"/>
            <p:cNvSpPr txBox="1"/>
            <p:nvPr/>
          </p:nvSpPr>
          <p:spPr>
            <a:xfrm>
              <a:off x="11074400" y="2997200"/>
              <a:ext cx="27178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불량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유형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자동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분류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및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추적</a:t>
              </a:r>
            </a:p>
          </p:txBody>
        </p:sp>
        <p:sp>
          <p:nvSpPr>
            <p:cNvPr id="64" name="TextBox 64"/>
            <p:cNvSpPr txBox="1"/>
            <p:nvPr/>
          </p:nvSpPr>
          <p:spPr>
            <a:xfrm>
              <a:off x="11074400" y="3378200"/>
              <a:ext cx="27813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품질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지표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대시보드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시각화</a:t>
              </a:r>
            </a:p>
          </p:txBody>
        </p:sp>
      </p:grp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26BEC50B-3993-8586-4755-51E8AFB8E8F0}"/>
              </a:ext>
            </a:extLst>
          </p:cNvPr>
          <p:cNvGrpSpPr/>
          <p:nvPr/>
        </p:nvGrpSpPr>
        <p:grpSpPr>
          <a:xfrm>
            <a:off x="9867900" y="4000500"/>
            <a:ext cx="7759700" cy="2908300"/>
            <a:chOff x="9867900" y="4000500"/>
            <a:chExt cx="7759700" cy="2908300"/>
          </a:xfrm>
        </p:grpSpPr>
        <p:pic>
          <p:nvPicPr>
            <p:cNvPr id="65" name="Picture 65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867900" y="4000500"/>
              <a:ext cx="7759700" cy="2908300"/>
            </a:xfrm>
            <a:prstGeom prst="rect">
              <a:avLst/>
            </a:prstGeom>
          </p:spPr>
        </p:pic>
        <p:pic>
          <p:nvPicPr>
            <p:cNvPr id="66" name="Picture 66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0083800" y="4127500"/>
              <a:ext cx="673100" cy="673100"/>
            </a:xfrm>
            <a:prstGeom prst="rect">
              <a:avLst/>
            </a:prstGeom>
          </p:spPr>
        </p:pic>
        <p:pic>
          <p:nvPicPr>
            <p:cNvPr id="67" name="Picture 67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10210800" y="4241800"/>
              <a:ext cx="419100" cy="419100"/>
            </a:xfrm>
            <a:prstGeom prst="rect">
              <a:avLst/>
            </a:prstGeom>
            <a:effectLst>
              <a:outerShdw blurRad="1794" dist="39178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68" name="TextBox 68"/>
            <p:cNvSpPr txBox="1"/>
            <p:nvPr/>
          </p:nvSpPr>
          <p:spPr>
            <a:xfrm>
              <a:off x="10883900" y="4191000"/>
              <a:ext cx="2997200" cy="533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en-US" sz="3000" b="1" i="0" u="none" strike="noStrike">
                  <a:solidFill>
                    <a:srgbClr val="0033CC"/>
                  </a:solidFill>
                  <a:latin typeface="Pretendard Regular"/>
                </a:rPr>
                <a:t>MLOps </a:t>
              </a:r>
              <a:r>
                <a:rPr lang="ko-KR" sz="3000" b="1" i="0" u="none" strike="noStrike">
                  <a:solidFill>
                    <a:srgbClr val="0033CC"/>
                  </a:solidFill>
                  <a:ea typeface="Pretendard Regular"/>
                </a:rPr>
                <a:t>통합</a:t>
              </a:r>
            </a:p>
          </p:txBody>
        </p:sp>
        <p:sp>
          <p:nvSpPr>
            <p:cNvPr id="69" name="TextBox 69"/>
            <p:cNvSpPr txBox="1"/>
            <p:nvPr/>
          </p:nvSpPr>
          <p:spPr>
            <a:xfrm>
              <a:off x="10883900" y="4775200"/>
              <a:ext cx="66421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머신러닝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모델의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개발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,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배포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,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운영을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자동화합니다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.</a:t>
              </a:r>
            </a:p>
          </p:txBody>
        </p:sp>
        <p:sp>
          <p:nvSpPr>
            <p:cNvPr id="70" name="TextBox 70"/>
            <p:cNvSpPr txBox="1"/>
            <p:nvPr/>
          </p:nvSpPr>
          <p:spPr>
            <a:xfrm>
              <a:off x="10871200" y="537210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71" name="TextBox 71"/>
            <p:cNvSpPr txBox="1"/>
            <p:nvPr/>
          </p:nvSpPr>
          <p:spPr>
            <a:xfrm>
              <a:off x="10871200" y="575310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72" name="TextBox 72"/>
            <p:cNvSpPr txBox="1"/>
            <p:nvPr/>
          </p:nvSpPr>
          <p:spPr>
            <a:xfrm>
              <a:off x="10871200" y="612140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73" name="TextBox 73"/>
            <p:cNvSpPr txBox="1"/>
            <p:nvPr/>
          </p:nvSpPr>
          <p:spPr>
            <a:xfrm>
              <a:off x="10871200" y="650240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74" name="TextBox 74"/>
            <p:cNvSpPr txBox="1"/>
            <p:nvPr/>
          </p:nvSpPr>
          <p:spPr>
            <a:xfrm>
              <a:off x="11074400" y="5295900"/>
              <a:ext cx="27686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모델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학습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자동화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파이프라인</a:t>
              </a:r>
            </a:p>
          </p:txBody>
        </p:sp>
        <p:sp>
          <p:nvSpPr>
            <p:cNvPr id="75" name="TextBox 75"/>
            <p:cNvSpPr txBox="1"/>
            <p:nvPr/>
          </p:nvSpPr>
          <p:spPr>
            <a:xfrm>
              <a:off x="11074400" y="5664200"/>
              <a:ext cx="28702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모델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버전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관리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및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추적</a:t>
              </a:r>
            </a:p>
          </p:txBody>
        </p:sp>
        <p:sp>
          <p:nvSpPr>
            <p:cNvPr id="76" name="TextBox 76"/>
            <p:cNvSpPr txBox="1"/>
            <p:nvPr/>
          </p:nvSpPr>
          <p:spPr>
            <a:xfrm>
              <a:off x="11074400" y="6045200"/>
              <a:ext cx="27178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실시간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예측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및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이상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감지</a:t>
              </a:r>
            </a:p>
          </p:txBody>
        </p:sp>
        <p:sp>
          <p:nvSpPr>
            <p:cNvPr id="77" name="TextBox 77"/>
            <p:cNvSpPr txBox="1"/>
            <p:nvPr/>
          </p:nvSpPr>
          <p:spPr>
            <a:xfrm>
              <a:off x="11074400" y="6413500"/>
              <a:ext cx="27813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모델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성능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모니터링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및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재학습</a:t>
              </a:r>
            </a:p>
          </p:txBody>
        </p:sp>
      </p:grpSp>
      <p:pic>
        <p:nvPicPr>
          <p:cNvPr id="91" name="Picture 91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035800" y="76200"/>
            <a:ext cx="901700" cy="546100"/>
          </a:xfrm>
          <a:prstGeom prst="rect">
            <a:avLst/>
          </a:prstGeom>
        </p:spPr>
      </p:pic>
      <p:pic>
        <p:nvPicPr>
          <p:cNvPr id="92" name="Picture 92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604000" y="76200"/>
            <a:ext cx="901700" cy="546100"/>
          </a:xfrm>
          <a:prstGeom prst="rect">
            <a:avLst/>
          </a:prstGeom>
        </p:spPr>
      </p:pic>
      <p:pic>
        <p:nvPicPr>
          <p:cNvPr id="93" name="Picture 93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939800" y="76200"/>
            <a:ext cx="6146800" cy="546100"/>
          </a:xfrm>
          <a:prstGeom prst="rect">
            <a:avLst/>
          </a:prstGeom>
        </p:spPr>
      </p:pic>
      <p:pic>
        <p:nvPicPr>
          <p:cNvPr id="94" name="Picture 94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939800" y="76200"/>
            <a:ext cx="901700" cy="546100"/>
          </a:xfrm>
          <a:prstGeom prst="rect">
            <a:avLst/>
          </a:prstGeom>
        </p:spPr>
      </p:pic>
      <p:sp>
        <p:nvSpPr>
          <p:cNvPr id="95" name="TextBox 95"/>
          <p:cNvSpPr txBox="1"/>
          <p:nvPr/>
        </p:nvSpPr>
        <p:spPr>
          <a:xfrm>
            <a:off x="1993900" y="139700"/>
            <a:ext cx="5461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02.</a:t>
            </a:r>
          </a:p>
        </p:txBody>
      </p:sp>
      <p:sp>
        <p:nvSpPr>
          <p:cNvPr id="96" name="TextBox 96"/>
          <p:cNvSpPr txBox="1"/>
          <p:nvPr/>
        </p:nvSpPr>
        <p:spPr>
          <a:xfrm>
            <a:off x="2476500" y="139700"/>
            <a:ext cx="3759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400" b="1" i="0" u="none" strike="noStrike" spc="-200" dirty="0">
                <a:solidFill>
                  <a:srgbClr val="404040"/>
                </a:solidFill>
                <a:ea typeface="NanumSquare Regular"/>
              </a:rPr>
              <a:t>핵심</a:t>
            </a:r>
            <a:r>
              <a:rPr lang="en-US" sz="2400" b="1" i="0" u="none" strike="noStrike" spc="-200" dirty="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 dirty="0">
                <a:solidFill>
                  <a:srgbClr val="404040"/>
                </a:solidFill>
                <a:ea typeface="NanumSquare Regular"/>
              </a:rPr>
              <a:t>기능</a:t>
            </a:r>
            <a:r>
              <a:rPr lang="en-US" sz="2400" b="1" i="0" u="none" strike="noStrike" spc="-200" dirty="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altLang="en-US" sz="2400" b="1" i="0" u="none" strike="noStrike" spc="-200" dirty="0">
                <a:solidFill>
                  <a:srgbClr val="404040"/>
                </a:solidFill>
                <a:ea typeface="NanumSquare Regular"/>
              </a:rPr>
              <a:t>기획</a:t>
            </a:r>
            <a:endParaRPr lang="ko-KR" sz="2400" b="1" i="0" u="none" strike="noStrike" spc="-200" dirty="0">
              <a:solidFill>
                <a:srgbClr val="404040"/>
              </a:solidFill>
              <a:ea typeface="NanumSquare Regular"/>
            </a:endParaRPr>
          </a:p>
        </p:txBody>
      </p:sp>
      <p:sp>
        <p:nvSpPr>
          <p:cNvPr id="97" name="TextBox 97"/>
          <p:cNvSpPr txBox="1"/>
          <p:nvPr/>
        </p:nvSpPr>
        <p:spPr>
          <a:xfrm>
            <a:off x="1308100" y="1397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1</a:t>
            </a:r>
          </a:p>
        </p:txBody>
      </p:sp>
      <p:sp>
        <p:nvSpPr>
          <p:cNvPr id="98" name="TextBox 98"/>
          <p:cNvSpPr txBox="1"/>
          <p:nvPr/>
        </p:nvSpPr>
        <p:spPr>
          <a:xfrm>
            <a:off x="7175500" y="1397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3</a:t>
            </a:r>
          </a:p>
        </p:txBody>
      </p:sp>
      <p:sp>
        <p:nvSpPr>
          <p:cNvPr id="99" name="TextBox 99"/>
          <p:cNvSpPr txBox="1"/>
          <p:nvPr/>
        </p:nvSpPr>
        <p:spPr>
          <a:xfrm>
            <a:off x="7594600" y="1397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4</a:t>
            </a:r>
          </a:p>
        </p:txBody>
      </p: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1CA5D1E2-1F26-8754-5062-640FC71BAA4F}"/>
              </a:ext>
            </a:extLst>
          </p:cNvPr>
          <p:cNvGrpSpPr/>
          <p:nvPr/>
        </p:nvGrpSpPr>
        <p:grpSpPr>
          <a:xfrm>
            <a:off x="9867900" y="7067550"/>
            <a:ext cx="7759700" cy="2908300"/>
            <a:chOff x="9867900" y="7067550"/>
            <a:chExt cx="7759700" cy="2908300"/>
          </a:xfrm>
        </p:grpSpPr>
        <p:pic>
          <p:nvPicPr>
            <p:cNvPr id="78" name="Picture 78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867900" y="7067550"/>
              <a:ext cx="7759700" cy="2908300"/>
            </a:xfrm>
            <a:prstGeom prst="rect">
              <a:avLst/>
            </a:prstGeom>
          </p:spPr>
        </p:pic>
        <p:pic>
          <p:nvPicPr>
            <p:cNvPr id="80" name="Picture 80"/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10013950" y="7156450"/>
              <a:ext cx="673100" cy="685800"/>
            </a:xfrm>
            <a:prstGeom prst="rect">
              <a:avLst/>
            </a:prstGeom>
            <a:effectLst>
              <a:outerShdw blurRad="4427" dist="61546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81" name="TextBox 81"/>
            <p:cNvSpPr txBox="1"/>
            <p:nvPr/>
          </p:nvSpPr>
          <p:spPr>
            <a:xfrm>
              <a:off x="10890127" y="7232650"/>
              <a:ext cx="2997200" cy="533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3000" b="1" i="0" u="none" strike="noStrike" dirty="0">
                  <a:solidFill>
                    <a:srgbClr val="0033CC"/>
                  </a:solidFill>
                  <a:ea typeface="Pretendard Regular"/>
                </a:rPr>
                <a:t>대시보드</a:t>
              </a:r>
              <a:r>
                <a:rPr lang="en-US" sz="30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3000" b="1" i="0" u="none" strike="noStrike" dirty="0">
                  <a:solidFill>
                    <a:srgbClr val="0033CC"/>
                  </a:solidFill>
                  <a:ea typeface="Pretendard Regular"/>
                </a:rPr>
                <a:t>및</a:t>
              </a:r>
              <a:r>
                <a:rPr lang="en-US" sz="3000" b="1" i="0" u="none" strike="noStrike" dirty="0">
                  <a:solidFill>
                    <a:srgbClr val="0033CC"/>
                  </a:solidFill>
                  <a:latin typeface="Pretendard Regular"/>
                </a:rPr>
                <a:t> </a:t>
              </a:r>
              <a:r>
                <a:rPr lang="ko-KR" sz="3000" b="1" i="0" u="none" strike="noStrike" dirty="0">
                  <a:solidFill>
                    <a:srgbClr val="0033CC"/>
                  </a:solidFill>
                  <a:ea typeface="Pretendard Regular"/>
                </a:rPr>
                <a:t>시각화</a:t>
              </a:r>
            </a:p>
          </p:txBody>
        </p:sp>
        <p:sp>
          <p:nvSpPr>
            <p:cNvPr id="82" name="TextBox 82"/>
            <p:cNvSpPr txBox="1"/>
            <p:nvPr/>
          </p:nvSpPr>
          <p:spPr>
            <a:xfrm>
              <a:off x="10890127" y="7816850"/>
              <a:ext cx="66421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중요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정보를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직관적으로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시각화하여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의사결정을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>
                  <a:solidFill>
                    <a:srgbClr val="404040"/>
                  </a:solidFill>
                  <a:ea typeface="Pretendard Regular"/>
                </a:rPr>
                <a:t>지원합니다</a:t>
              </a:r>
              <a:r>
                <a:rPr lang="en-US" sz="1800" b="0" i="0" u="none" strike="noStrike">
                  <a:solidFill>
                    <a:srgbClr val="404040"/>
                  </a:solidFill>
                  <a:latin typeface="Pretendard Regular"/>
                </a:rPr>
                <a:t>.</a:t>
              </a:r>
            </a:p>
          </p:txBody>
        </p:sp>
        <p:sp>
          <p:nvSpPr>
            <p:cNvPr id="83" name="TextBox 83"/>
            <p:cNvSpPr txBox="1"/>
            <p:nvPr/>
          </p:nvSpPr>
          <p:spPr>
            <a:xfrm>
              <a:off x="10877427" y="841375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84" name="TextBox 84"/>
            <p:cNvSpPr txBox="1"/>
            <p:nvPr/>
          </p:nvSpPr>
          <p:spPr>
            <a:xfrm>
              <a:off x="10877427" y="878205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 dirty="0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86" name="TextBox 86"/>
            <p:cNvSpPr txBox="1"/>
            <p:nvPr/>
          </p:nvSpPr>
          <p:spPr>
            <a:xfrm>
              <a:off x="10877427" y="953135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87" name="TextBox 87"/>
            <p:cNvSpPr txBox="1"/>
            <p:nvPr/>
          </p:nvSpPr>
          <p:spPr>
            <a:xfrm>
              <a:off x="11080627" y="8324850"/>
              <a:ext cx="27686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 dirty="0">
                  <a:solidFill>
                    <a:srgbClr val="404040"/>
                  </a:solidFill>
                  <a:ea typeface="Pretendard Regular"/>
                </a:rPr>
                <a:t>실시간</a:t>
              </a:r>
              <a:r>
                <a:rPr lang="en-US" sz="1800" b="0" i="0" u="none" strike="noStrike" dirty="0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404040"/>
                  </a:solidFill>
                  <a:ea typeface="Pretendard Regular"/>
                </a:rPr>
                <a:t>생산</a:t>
              </a:r>
              <a:r>
                <a:rPr lang="en-US" sz="1800" b="0" i="0" u="none" strike="noStrike" dirty="0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404040"/>
                  </a:solidFill>
                  <a:ea typeface="Pretendard Regular"/>
                </a:rPr>
                <a:t>현황</a:t>
              </a:r>
              <a:r>
                <a:rPr lang="en-US" sz="1800" b="0" i="0" u="none" strike="noStrike" dirty="0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404040"/>
                  </a:solidFill>
                  <a:ea typeface="Pretendard Regular"/>
                </a:rPr>
                <a:t>대시보드</a:t>
              </a:r>
            </a:p>
          </p:txBody>
        </p:sp>
        <p:sp>
          <p:nvSpPr>
            <p:cNvPr id="88" name="TextBox 88"/>
            <p:cNvSpPr txBox="1"/>
            <p:nvPr/>
          </p:nvSpPr>
          <p:spPr>
            <a:xfrm>
              <a:off x="11080627" y="8705850"/>
              <a:ext cx="28702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 dirty="0">
                  <a:solidFill>
                    <a:srgbClr val="404040"/>
                  </a:solidFill>
                  <a:ea typeface="Pretendard Regular"/>
                </a:rPr>
                <a:t>품질</a:t>
              </a:r>
              <a:r>
                <a:rPr lang="en-US" sz="1800" b="0" i="0" u="none" strike="noStrike" dirty="0">
                  <a:solidFill>
                    <a:srgbClr val="404040"/>
                  </a:solidFill>
                  <a:latin typeface="Pretendard Regular"/>
                </a:rPr>
                <a:t>/</a:t>
              </a:r>
              <a:r>
                <a:rPr lang="ko-KR" sz="1800" b="0" i="0" u="none" strike="noStrike" dirty="0">
                  <a:solidFill>
                    <a:srgbClr val="404040"/>
                  </a:solidFill>
                  <a:ea typeface="Pretendard Regular"/>
                </a:rPr>
                <a:t>설비</a:t>
              </a:r>
              <a:r>
                <a:rPr lang="en-US" sz="1800" b="0" i="0" u="none" strike="noStrike" dirty="0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404040"/>
                  </a:solidFill>
                  <a:ea typeface="Pretendard Regular"/>
                </a:rPr>
                <a:t>성능</a:t>
              </a:r>
              <a:r>
                <a:rPr lang="en-US" sz="1800" b="0" i="0" u="none" strike="noStrike" dirty="0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404040"/>
                  </a:solidFill>
                  <a:ea typeface="Pretendard Regular"/>
                </a:rPr>
                <a:t>지표</a:t>
              </a:r>
              <a:r>
                <a:rPr lang="en-US" sz="1800" b="0" i="0" u="none" strike="noStrike" dirty="0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404040"/>
                  </a:solidFill>
                  <a:ea typeface="Pretendard Regular"/>
                </a:rPr>
                <a:t>시각화</a:t>
              </a:r>
            </a:p>
          </p:txBody>
        </p:sp>
        <p:sp>
          <p:nvSpPr>
            <p:cNvPr id="90" name="TextBox 90"/>
            <p:cNvSpPr txBox="1"/>
            <p:nvPr/>
          </p:nvSpPr>
          <p:spPr>
            <a:xfrm>
              <a:off x="11080627" y="9455150"/>
              <a:ext cx="2781300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800" b="0" i="0" u="none" strike="noStrike" dirty="0">
                  <a:solidFill>
                    <a:srgbClr val="404040"/>
                  </a:solidFill>
                  <a:ea typeface="Pretendard Regular"/>
                </a:rPr>
                <a:t>모델</a:t>
              </a:r>
              <a:r>
                <a:rPr lang="en-US" sz="1800" b="0" i="0" u="none" strike="noStrike" dirty="0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404040"/>
                  </a:solidFill>
                  <a:ea typeface="Pretendard Regular"/>
                </a:rPr>
                <a:t>성능</a:t>
              </a:r>
              <a:r>
                <a:rPr lang="en-US" sz="1800" b="0" i="0" u="none" strike="noStrike" dirty="0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404040"/>
                  </a:solidFill>
                  <a:ea typeface="Pretendard Regular"/>
                </a:rPr>
                <a:t>모니터링</a:t>
              </a:r>
              <a:r>
                <a:rPr lang="en-US" sz="1800" b="0" i="0" u="none" strike="noStrike" dirty="0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>
                  <a:solidFill>
                    <a:srgbClr val="404040"/>
                  </a:solidFill>
                  <a:ea typeface="Pretendard Regular"/>
                </a:rPr>
                <a:t>및</a:t>
              </a:r>
              <a:r>
                <a:rPr lang="en-US" sz="1800" b="0" i="0" u="none" strike="noStrike" dirty="0">
                  <a:solidFill>
                    <a:srgbClr val="404040"/>
                  </a:solidFill>
                  <a:latin typeface="Pretendard Regular"/>
                </a:rPr>
                <a:t> </a:t>
              </a:r>
              <a:r>
                <a:rPr lang="ko-KR" sz="1800" b="0" i="0" u="none" strike="noStrike" dirty="0" err="1">
                  <a:solidFill>
                    <a:srgbClr val="404040"/>
                  </a:solidFill>
                  <a:ea typeface="Pretendard Regular"/>
                </a:rPr>
                <a:t>재학습</a:t>
              </a:r>
              <a:endParaRPr lang="ko-KR" sz="1800" b="0" i="0" u="none" strike="noStrike" dirty="0">
                <a:solidFill>
                  <a:srgbClr val="404040"/>
                </a:solidFill>
                <a:ea typeface="Pretendard Regular"/>
              </a:endParaRPr>
            </a:p>
          </p:txBody>
        </p:sp>
        <p:sp>
          <p:nvSpPr>
            <p:cNvPr id="89" name="TextBox 84">
              <a:extLst>
                <a:ext uri="{FF2B5EF4-FFF2-40B4-BE49-F238E27FC236}">
                  <a16:creationId xmlns:a16="http://schemas.microsoft.com/office/drawing/2014/main" id="{1A6A26EE-E1C0-1F71-439B-B5151C4E9BE9}"/>
                </a:ext>
              </a:extLst>
            </p:cNvPr>
            <p:cNvSpPr txBox="1"/>
            <p:nvPr/>
          </p:nvSpPr>
          <p:spPr>
            <a:xfrm>
              <a:off x="10882507" y="9156700"/>
              <a:ext cx="127000" cy="152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900" b="0" i="0" u="none" strike="noStrike" dirty="0">
                  <a:solidFill>
                    <a:srgbClr val="476EE7"/>
                  </a:solidFill>
                  <a:ea typeface="Noto Sans CJK KR Regular"/>
                </a:rPr>
                <a:t>●</a:t>
              </a:r>
            </a:p>
          </p:txBody>
        </p:sp>
        <p:sp>
          <p:nvSpPr>
            <p:cNvPr id="101" name="TextBox 88">
              <a:extLst>
                <a:ext uri="{FF2B5EF4-FFF2-40B4-BE49-F238E27FC236}">
                  <a16:creationId xmlns:a16="http://schemas.microsoft.com/office/drawing/2014/main" id="{051B446C-6EB9-F27F-C6B5-3931B727DACD}"/>
                </a:ext>
              </a:extLst>
            </p:cNvPr>
            <p:cNvSpPr txBox="1"/>
            <p:nvPr/>
          </p:nvSpPr>
          <p:spPr>
            <a:xfrm>
              <a:off x="11080626" y="9080500"/>
              <a:ext cx="4387973" cy="317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altLang="en-US" sz="1800" b="0" i="0" u="none" strike="noStrike" dirty="0">
                  <a:solidFill>
                    <a:srgbClr val="404040"/>
                  </a:solidFill>
                  <a:ea typeface="Pretendard Regular"/>
                </a:rPr>
                <a:t>대시보드 및 시각화</a:t>
              </a:r>
              <a:r>
                <a:rPr lang="en-US" altLang="ko-KR" sz="1800" b="0" i="0" u="none" strike="noStrike" dirty="0">
                  <a:solidFill>
                    <a:srgbClr val="404040"/>
                  </a:solidFill>
                  <a:ea typeface="Pretendard Regular"/>
                </a:rPr>
                <a:t>' </a:t>
              </a:r>
              <a:r>
                <a:rPr lang="ko-KR" altLang="en-US" sz="1800" b="0" i="0" u="none" strike="noStrike" dirty="0">
                  <a:solidFill>
                    <a:srgbClr val="404040"/>
                  </a:solidFill>
                  <a:ea typeface="Pretendard Regular"/>
                </a:rPr>
                <a:t>파트 내 </a:t>
              </a:r>
              <a:r>
                <a:rPr lang="en-US" altLang="ko-KR" sz="1800" b="0" i="0" u="none" strike="noStrike" dirty="0">
                  <a:solidFill>
                    <a:srgbClr val="404040"/>
                  </a:solidFill>
                  <a:ea typeface="Pretendard Regular"/>
                </a:rPr>
                <a:t>'</a:t>
              </a:r>
              <a:r>
                <a:rPr lang="ko-KR" altLang="en-US" sz="1800" b="0" i="0" u="none" strike="noStrike" dirty="0">
                  <a:solidFill>
                    <a:srgbClr val="404040"/>
                  </a:solidFill>
                  <a:ea typeface="Pretendard Regular"/>
                </a:rPr>
                <a:t>맞춤형 보고서 생성</a:t>
              </a:r>
              <a:endParaRPr lang="ko-KR" sz="1800" b="0" i="0" u="none" strike="noStrike" dirty="0">
                <a:solidFill>
                  <a:srgbClr val="404040"/>
                </a:solidFill>
                <a:ea typeface="Pretendard Regular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0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7200" y="0"/>
            <a:ext cx="1320800" cy="1320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348200" y="419100"/>
            <a:ext cx="60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000" b="1" i="0" u="none" strike="noStrike" dirty="0">
                <a:solidFill>
                  <a:srgbClr val="5B80EF"/>
                </a:solidFill>
                <a:latin typeface="Pretendard Black"/>
              </a:rPr>
              <a:t>9/23</a:t>
            </a:r>
          </a:p>
        </p:txBody>
      </p: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CC1C50D3-D29F-EFBB-5AC5-CE11A845540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6" name="Picture 6"/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723900"/>
              <a:ext cx="18288000" cy="956310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8500" y="0"/>
              <a:ext cx="8026400" cy="2120900"/>
            </a:xfrm>
            <a:prstGeom prst="rect">
              <a:avLst/>
            </a:prstGeom>
          </p:spPr>
        </p:pic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100" y="622300"/>
            <a:ext cx="7467600" cy="101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8400" y="8166100"/>
            <a:ext cx="355600" cy="355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1100" y="9385300"/>
            <a:ext cx="330200" cy="3175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18700" y="8204200"/>
            <a:ext cx="431800" cy="2921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44100" y="9398000"/>
            <a:ext cx="330200" cy="330200"/>
          </a:xfrm>
          <a:prstGeom prst="rect">
            <a:avLst/>
          </a:prstGeom>
        </p:spPr>
      </p:pic>
      <p:grpSp>
        <p:nvGrpSpPr>
          <p:cNvPr id="93" name="그룹 92">
            <a:extLst>
              <a:ext uri="{FF2B5EF4-FFF2-40B4-BE49-F238E27FC236}">
                <a16:creationId xmlns:a16="http://schemas.microsoft.com/office/drawing/2014/main" id="{FE75E0A9-965D-AC6C-D50C-C7753A666512}"/>
              </a:ext>
            </a:extLst>
          </p:cNvPr>
          <p:cNvGrpSpPr/>
          <p:nvPr/>
        </p:nvGrpSpPr>
        <p:grpSpPr>
          <a:xfrm>
            <a:off x="749300" y="1320800"/>
            <a:ext cx="8089900" cy="1231900"/>
            <a:chOff x="749300" y="1320800"/>
            <a:chExt cx="8089900" cy="1231900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49300" y="1320800"/>
              <a:ext cx="8089900" cy="1231900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028700" y="1574800"/>
              <a:ext cx="660400" cy="723900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93750" y="1346200"/>
              <a:ext cx="1181100" cy="1181100"/>
            </a:xfrm>
            <a:prstGeom prst="rect">
              <a:avLst/>
            </a:prstGeom>
            <a:effectLst>
              <a:outerShdw blurRad="11785" dist="100411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24" name="TextBox 24"/>
            <p:cNvSpPr txBox="1"/>
            <p:nvPr/>
          </p:nvSpPr>
          <p:spPr>
            <a:xfrm>
              <a:off x="2159000" y="1600200"/>
              <a:ext cx="2857500" cy="7112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4000" b="1" i="0" u="none" strike="noStrike" dirty="0">
                  <a:solidFill>
                    <a:srgbClr val="FFFFFF"/>
                  </a:solidFill>
                  <a:ea typeface="Pretendard Regular"/>
                </a:rPr>
                <a:t>개발</a:t>
              </a:r>
              <a:r>
                <a:rPr lang="en-US" sz="4000" b="1" i="0" u="none" strike="noStrike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4000" b="1" i="0" u="none" strike="noStrike" dirty="0">
                  <a:solidFill>
                    <a:srgbClr val="FFFFFF"/>
                  </a:solidFill>
                  <a:ea typeface="Pretendard Regular"/>
                </a:rPr>
                <a:t>프로세스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34" name="Group 34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40" name="Group 40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938A5D4C-BD2F-9311-91DD-E33FE9F715F1}"/>
              </a:ext>
            </a:extLst>
          </p:cNvPr>
          <p:cNvGrpSpPr/>
          <p:nvPr/>
        </p:nvGrpSpPr>
        <p:grpSpPr>
          <a:xfrm>
            <a:off x="749300" y="2578100"/>
            <a:ext cx="8089900" cy="5232400"/>
            <a:chOff x="749300" y="2578100"/>
            <a:chExt cx="8089900" cy="5232400"/>
          </a:xfrm>
        </p:grpSpPr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EC0A813F-AE17-532A-463F-E596D3604F6B}"/>
                </a:ext>
              </a:extLst>
            </p:cNvPr>
            <p:cNvGrpSpPr/>
            <p:nvPr/>
          </p:nvGrpSpPr>
          <p:grpSpPr>
            <a:xfrm>
              <a:off x="749300" y="2578100"/>
              <a:ext cx="8089900" cy="5232400"/>
              <a:chOff x="749300" y="2578100"/>
              <a:chExt cx="8089900" cy="5232400"/>
            </a:xfrm>
          </p:grpSpPr>
          <p:pic>
            <p:nvPicPr>
              <p:cNvPr id="17" name="Picture 17"/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749300" y="2578100"/>
                <a:ext cx="8089900" cy="5232400"/>
              </a:xfrm>
              <a:prstGeom prst="rect">
                <a:avLst/>
              </a:prstGeom>
            </p:spPr>
          </p:pic>
          <p:pic>
            <p:nvPicPr>
              <p:cNvPr id="18" name="Picture 18"/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66800" y="2844800"/>
                <a:ext cx="7429500" cy="952500"/>
              </a:xfrm>
              <a:prstGeom prst="rect">
                <a:avLst/>
              </a:prstGeom>
            </p:spPr>
          </p:pic>
          <p:pic>
            <p:nvPicPr>
              <p:cNvPr id="19" name="Picture 19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231900" y="2946400"/>
                <a:ext cx="469900" cy="469900"/>
              </a:xfrm>
              <a:prstGeom prst="rect">
                <a:avLst/>
              </a:prstGeom>
            </p:spPr>
          </p:pic>
          <p:sp>
            <p:nvSpPr>
              <p:cNvPr id="25" name="TextBox 25"/>
              <p:cNvSpPr txBox="1"/>
              <p:nvPr/>
            </p:nvSpPr>
            <p:spPr>
              <a:xfrm>
                <a:off x="1384300" y="2971800"/>
                <a:ext cx="228600" cy="4572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en-US" sz="2600" b="1" i="0" u="none" strike="noStrike" dirty="0">
                    <a:solidFill>
                      <a:srgbClr val="FFFFFF"/>
                    </a:solidFill>
                    <a:latin typeface="Pretendard Regular"/>
                  </a:rPr>
                  <a:t>1</a:t>
                </a:r>
              </a:p>
            </p:txBody>
          </p:sp>
        </p:grpSp>
        <p:sp>
          <p:nvSpPr>
            <p:cNvPr id="26" name="TextBox 26"/>
            <p:cNvSpPr txBox="1"/>
            <p:nvPr/>
          </p:nvSpPr>
          <p:spPr>
            <a:xfrm>
              <a:off x="1803400" y="2971800"/>
              <a:ext cx="2870200" cy="4572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600" b="1" i="0" u="none" strike="noStrike" dirty="0">
                  <a:solidFill>
                    <a:srgbClr val="305BD9"/>
                  </a:solidFill>
                  <a:ea typeface="Pretendard Regular"/>
                </a:rPr>
                <a:t>요구사항</a:t>
              </a:r>
              <a:r>
                <a:rPr lang="en-US" sz="2600" b="1" i="0" u="none" strike="noStrike" dirty="0">
                  <a:solidFill>
                    <a:srgbClr val="305BD9"/>
                  </a:solidFill>
                  <a:latin typeface="Pretendard Regular"/>
                </a:rPr>
                <a:t> </a:t>
              </a:r>
              <a:r>
                <a:rPr lang="ko-KR" sz="2600" b="1" i="0" u="none" strike="noStrike" dirty="0">
                  <a:solidFill>
                    <a:srgbClr val="305BD9"/>
                  </a:solidFill>
                  <a:ea typeface="Pretendard Regular"/>
                </a:rPr>
                <a:t>분석</a:t>
              </a:r>
              <a:r>
                <a:rPr lang="en-US" sz="2600" b="1" i="0" u="none" strike="noStrike" dirty="0">
                  <a:solidFill>
                    <a:srgbClr val="305BD9"/>
                  </a:solidFill>
                  <a:latin typeface="Pretendard Regular"/>
                </a:rPr>
                <a:t> </a:t>
              </a:r>
              <a:r>
                <a:rPr lang="ko-KR" sz="2600" b="1" i="0" u="none" strike="noStrike" dirty="0">
                  <a:solidFill>
                    <a:srgbClr val="305BD9"/>
                  </a:solidFill>
                  <a:ea typeface="Pretendard Regular"/>
                </a:rPr>
                <a:t>및</a:t>
              </a:r>
              <a:r>
                <a:rPr lang="en-US" sz="2600" b="1" i="0" u="none" strike="noStrike" dirty="0">
                  <a:solidFill>
                    <a:srgbClr val="305BD9"/>
                  </a:solidFill>
                  <a:latin typeface="Pretendard Regular"/>
                </a:rPr>
                <a:t> </a:t>
              </a:r>
              <a:r>
                <a:rPr lang="ko-KR" sz="2600" b="1" i="0" u="none" strike="noStrike" dirty="0">
                  <a:solidFill>
                    <a:srgbClr val="305BD9"/>
                  </a:solidFill>
                  <a:ea typeface="Pretendard Regular"/>
                </a:rPr>
                <a:t>설계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1803400" y="3429000"/>
              <a:ext cx="6096000" cy="495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500" b="0" i="0" u="none" strike="noStrike" dirty="0">
                  <a:solidFill>
                    <a:srgbClr val="305BD9"/>
                  </a:solidFill>
                  <a:ea typeface="Pretendard Regular"/>
                </a:rPr>
                <a:t>품질</a:t>
              </a:r>
              <a:r>
                <a:rPr lang="en-US" sz="1500" b="0" i="0" u="none" strike="noStrike" dirty="0">
                  <a:solidFill>
                    <a:srgbClr val="305BD9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305BD9"/>
                  </a:solidFill>
                  <a:ea typeface="Pretendard Regular"/>
                </a:rPr>
                <a:t>및</a:t>
              </a:r>
              <a:r>
                <a:rPr lang="en-US" sz="1500" b="0" i="0" u="none" strike="noStrike" dirty="0">
                  <a:solidFill>
                    <a:srgbClr val="305BD9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305BD9"/>
                  </a:solidFill>
                  <a:ea typeface="Pretendard Regular"/>
                </a:rPr>
                <a:t>설비</a:t>
              </a:r>
              <a:r>
                <a:rPr lang="en-US" sz="1500" b="0" i="0" u="none" strike="noStrike" dirty="0">
                  <a:solidFill>
                    <a:srgbClr val="305BD9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305BD9"/>
                  </a:solidFill>
                  <a:ea typeface="Pretendard Regular"/>
                </a:rPr>
                <a:t>관리에</a:t>
              </a:r>
              <a:r>
                <a:rPr lang="en-US" sz="1500" b="0" i="0" u="none" strike="noStrike" dirty="0">
                  <a:solidFill>
                    <a:srgbClr val="305BD9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305BD9"/>
                  </a:solidFill>
                  <a:ea typeface="Pretendard Regular"/>
                </a:rPr>
                <a:t>중점을</a:t>
              </a:r>
              <a:r>
                <a:rPr lang="en-US" sz="1500" b="0" i="0" u="none" strike="noStrike" dirty="0">
                  <a:solidFill>
                    <a:srgbClr val="305BD9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305BD9"/>
                  </a:solidFill>
                  <a:ea typeface="Pretendard Regular"/>
                </a:rPr>
                <a:t>둔</a:t>
              </a:r>
              <a:r>
                <a:rPr lang="en-US" sz="1500" b="0" i="0" u="none" strike="noStrike" dirty="0">
                  <a:solidFill>
                    <a:srgbClr val="305BD9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305BD9"/>
                  </a:solidFill>
                  <a:ea typeface="Pretendard Regular"/>
                </a:rPr>
                <a:t>요구사항</a:t>
              </a:r>
              <a:r>
                <a:rPr lang="en-US" sz="1500" b="0" i="0" u="none" strike="noStrike" dirty="0">
                  <a:solidFill>
                    <a:srgbClr val="305BD9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305BD9"/>
                  </a:solidFill>
                  <a:ea typeface="Pretendard Regular"/>
                </a:rPr>
                <a:t>수집</a:t>
              </a:r>
              <a:r>
                <a:rPr lang="en-US" sz="1500" b="0" i="0" u="none" strike="noStrike" dirty="0">
                  <a:solidFill>
                    <a:srgbClr val="305BD9"/>
                  </a:solidFill>
                  <a:latin typeface="Pretendard Regular"/>
                </a:rPr>
                <a:t>, </a:t>
              </a:r>
              <a:r>
                <a:rPr lang="ko-KR" sz="1500" b="0" i="0" u="none" strike="noStrike" dirty="0">
                  <a:solidFill>
                    <a:srgbClr val="305BD9"/>
                  </a:solidFill>
                  <a:ea typeface="Pretendard Regular"/>
                </a:rPr>
                <a:t>데이터</a:t>
              </a:r>
              <a:r>
                <a:rPr lang="en-US" sz="1500" b="0" i="0" u="none" strike="noStrike" dirty="0">
                  <a:solidFill>
                    <a:srgbClr val="305BD9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305BD9"/>
                  </a:solidFill>
                  <a:ea typeface="Pretendard Regular"/>
                </a:rPr>
                <a:t>구조와</a:t>
              </a:r>
              <a:r>
                <a:rPr lang="en-US" sz="1500" b="0" i="0" u="none" strike="noStrike" dirty="0">
                  <a:solidFill>
                    <a:srgbClr val="305BD9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305BD9"/>
                  </a:solidFill>
                  <a:ea typeface="Pretendard Regular"/>
                </a:rPr>
                <a:t>시스템</a:t>
              </a:r>
              <a:r>
                <a:rPr lang="en-US" sz="1500" b="0" i="0" u="none" strike="noStrike" dirty="0">
                  <a:solidFill>
                    <a:srgbClr val="305BD9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305BD9"/>
                  </a:solidFill>
                  <a:ea typeface="Pretendard Regular"/>
                </a:rPr>
                <a:t>아키텍처</a:t>
              </a:r>
              <a:r>
                <a:rPr lang="en-US" sz="1500" b="0" i="0" u="none" strike="noStrike" dirty="0">
                  <a:solidFill>
                    <a:srgbClr val="305BD9"/>
                  </a:solidFill>
                  <a:latin typeface="Pretendard Regular"/>
                </a:rPr>
                <a:t> </a:t>
              </a:r>
              <a:r>
                <a:rPr lang="ko-KR" sz="1500" b="0" i="0" u="none" strike="noStrike" dirty="0">
                  <a:solidFill>
                    <a:srgbClr val="305BD9"/>
                  </a:solidFill>
                  <a:ea typeface="Pretendard Regular"/>
                </a:rPr>
                <a:t>설계</a:t>
              </a:r>
              <a:endParaRPr lang="ko-KR" altLang="en-US" sz="1500" b="0" i="0" u="none" strike="noStrike" dirty="0">
                <a:solidFill>
                  <a:srgbClr val="305BD9"/>
                </a:solidFill>
                <a:ea typeface="Pretendard Regular"/>
              </a:endParaRPr>
            </a:p>
            <a:p>
              <a:pPr lvl="0" algn="l">
                <a:lnSpc>
                  <a:spcPct val="99600"/>
                </a:lnSpc>
              </a:pPr>
              <a:endParaRPr lang="ko-KR" sz="1500" b="0" i="0" u="none" strike="noStrike" dirty="0">
                <a:solidFill>
                  <a:srgbClr val="305BD9"/>
                </a:solidFill>
                <a:ea typeface="Pretendard Regular"/>
              </a:endParaRPr>
            </a:p>
          </p:txBody>
        </p:sp>
        <p:grpSp>
          <p:nvGrpSpPr>
            <p:cNvPr id="97" name="그룹 96">
              <a:extLst>
                <a:ext uri="{FF2B5EF4-FFF2-40B4-BE49-F238E27FC236}">
                  <a16:creationId xmlns:a16="http://schemas.microsoft.com/office/drawing/2014/main" id="{2BB5701E-9E93-CD27-3497-A457E5F02100}"/>
                </a:ext>
              </a:extLst>
            </p:cNvPr>
            <p:cNvGrpSpPr/>
            <p:nvPr/>
          </p:nvGrpSpPr>
          <p:grpSpPr>
            <a:xfrm>
              <a:off x="1066800" y="4064000"/>
              <a:ext cx="7429500" cy="952500"/>
              <a:chOff x="1066800" y="4064000"/>
              <a:chExt cx="7429500" cy="952500"/>
            </a:xfrm>
          </p:grpSpPr>
          <p:pic>
            <p:nvPicPr>
              <p:cNvPr id="29" name="Picture 29"/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66800" y="4064000"/>
                <a:ext cx="7429500" cy="952500"/>
              </a:xfrm>
              <a:prstGeom prst="rect">
                <a:avLst/>
              </a:prstGeom>
            </p:spPr>
          </p:pic>
          <p:pic>
            <p:nvPicPr>
              <p:cNvPr id="30" name="Picture 30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231900" y="4165600"/>
                <a:ext cx="469900" cy="469900"/>
              </a:xfrm>
              <a:prstGeom prst="rect">
                <a:avLst/>
              </a:prstGeom>
            </p:spPr>
          </p:pic>
          <p:sp>
            <p:nvSpPr>
              <p:cNvPr id="31" name="TextBox 31"/>
              <p:cNvSpPr txBox="1"/>
              <p:nvPr/>
            </p:nvSpPr>
            <p:spPr>
              <a:xfrm>
                <a:off x="1358900" y="4191000"/>
                <a:ext cx="228600" cy="4572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en-US" sz="2600" b="0" i="0" u="none" strike="noStrike">
                    <a:solidFill>
                      <a:srgbClr val="FFFFFF"/>
                    </a:solidFill>
                    <a:latin typeface="Pretendard Regular"/>
                  </a:rPr>
                  <a:t>2</a:t>
                </a:r>
              </a:p>
            </p:txBody>
          </p:sp>
          <p:sp>
            <p:nvSpPr>
              <p:cNvPr id="32" name="TextBox 32"/>
              <p:cNvSpPr txBox="1"/>
              <p:nvPr/>
            </p:nvSpPr>
            <p:spPr>
              <a:xfrm>
                <a:off x="1803400" y="4178300"/>
                <a:ext cx="2222500" cy="4572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sz="2600" b="1" i="0" u="none" strike="noStrike" dirty="0">
                    <a:solidFill>
                      <a:srgbClr val="305BD9"/>
                    </a:solidFill>
                    <a:ea typeface="Pretendard Regular"/>
                  </a:rPr>
                  <a:t>기능별</a:t>
                </a:r>
                <a:r>
                  <a:rPr lang="en-US" sz="2600" b="1" i="0" u="none" strike="noStrike" dirty="0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2600" b="1" i="0" u="none" strike="noStrike" dirty="0">
                    <a:solidFill>
                      <a:srgbClr val="305BD9"/>
                    </a:solidFill>
                    <a:ea typeface="Pretendard Regular"/>
                  </a:rPr>
                  <a:t>모듈</a:t>
                </a:r>
                <a:r>
                  <a:rPr lang="en-US" sz="2600" b="1" i="0" u="none" strike="noStrike" dirty="0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2600" b="1" i="0" u="none" strike="noStrike" dirty="0">
                    <a:solidFill>
                      <a:srgbClr val="305BD9"/>
                    </a:solidFill>
                    <a:ea typeface="Pretendard Regular"/>
                  </a:rPr>
                  <a:t>개발</a:t>
                </a:r>
              </a:p>
            </p:txBody>
          </p:sp>
          <p:sp>
            <p:nvSpPr>
              <p:cNvPr id="33" name="TextBox 33"/>
              <p:cNvSpPr txBox="1"/>
              <p:nvPr/>
            </p:nvSpPr>
            <p:spPr>
              <a:xfrm>
                <a:off x="1803400" y="4635500"/>
                <a:ext cx="63754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기능별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담당자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분업을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통한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모듈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개발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, Docker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컨테이너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기반의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독립적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개발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환경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구성</a:t>
                </a:r>
              </a:p>
            </p:txBody>
          </p:sp>
        </p:grpSp>
        <p:grpSp>
          <p:nvGrpSpPr>
            <p:cNvPr id="98" name="그룹 97">
              <a:extLst>
                <a:ext uri="{FF2B5EF4-FFF2-40B4-BE49-F238E27FC236}">
                  <a16:creationId xmlns:a16="http://schemas.microsoft.com/office/drawing/2014/main" id="{774206AF-A502-84FD-A785-F6CE0684A276}"/>
                </a:ext>
              </a:extLst>
            </p:cNvPr>
            <p:cNvGrpSpPr/>
            <p:nvPr/>
          </p:nvGrpSpPr>
          <p:grpSpPr>
            <a:xfrm>
              <a:off x="1066800" y="5295900"/>
              <a:ext cx="7429500" cy="952500"/>
              <a:chOff x="1066800" y="5295900"/>
              <a:chExt cx="7429500" cy="952500"/>
            </a:xfrm>
          </p:grpSpPr>
          <p:pic>
            <p:nvPicPr>
              <p:cNvPr id="35" name="Picture 35"/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66800" y="5295900"/>
                <a:ext cx="7429500" cy="952500"/>
              </a:xfrm>
              <a:prstGeom prst="rect">
                <a:avLst/>
              </a:prstGeom>
            </p:spPr>
          </p:pic>
          <p:pic>
            <p:nvPicPr>
              <p:cNvPr id="36" name="Picture 36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231900" y="5397500"/>
                <a:ext cx="469900" cy="469900"/>
              </a:xfrm>
              <a:prstGeom prst="rect">
                <a:avLst/>
              </a:prstGeom>
            </p:spPr>
          </p:pic>
          <p:sp>
            <p:nvSpPr>
              <p:cNvPr id="37" name="TextBox 37"/>
              <p:cNvSpPr txBox="1"/>
              <p:nvPr/>
            </p:nvSpPr>
            <p:spPr>
              <a:xfrm>
                <a:off x="1358900" y="5422900"/>
                <a:ext cx="228600" cy="4572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en-US" sz="2600" b="0" i="0" u="none" strike="noStrike" dirty="0">
                    <a:solidFill>
                      <a:srgbClr val="FFFFFF"/>
                    </a:solidFill>
                    <a:latin typeface="Pretendard Regular"/>
                  </a:rPr>
                  <a:t>3</a:t>
                </a:r>
              </a:p>
            </p:txBody>
          </p:sp>
          <p:sp>
            <p:nvSpPr>
              <p:cNvPr id="38" name="TextBox 38"/>
              <p:cNvSpPr txBox="1"/>
              <p:nvPr/>
            </p:nvSpPr>
            <p:spPr>
              <a:xfrm>
                <a:off x="1803400" y="5410200"/>
                <a:ext cx="2946400" cy="4572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sz="2600" b="1" i="0" u="none" strike="noStrike">
                    <a:solidFill>
                      <a:srgbClr val="305BD9"/>
                    </a:solidFill>
                    <a:ea typeface="Pretendard Regular"/>
                  </a:rPr>
                  <a:t>중간</a:t>
                </a:r>
                <a:r>
                  <a:rPr lang="en-US" sz="2600" b="1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2600" b="1" i="0" u="none" strike="noStrike">
                    <a:solidFill>
                      <a:srgbClr val="305BD9"/>
                    </a:solidFill>
                    <a:ea typeface="Pretendard Regular"/>
                  </a:rPr>
                  <a:t>리뷰</a:t>
                </a:r>
                <a:r>
                  <a:rPr lang="en-US" sz="2600" b="1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2600" b="1" i="0" u="none" strike="noStrike">
                    <a:solidFill>
                      <a:srgbClr val="305BD9"/>
                    </a:solidFill>
                    <a:ea typeface="Pretendard Regular"/>
                  </a:rPr>
                  <a:t>및</a:t>
                </a:r>
                <a:r>
                  <a:rPr lang="en-US" sz="2600" b="1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2600" b="1" i="0" u="none" strike="noStrike">
                    <a:solidFill>
                      <a:srgbClr val="305BD9"/>
                    </a:solidFill>
                    <a:ea typeface="Pretendard Regular"/>
                  </a:rPr>
                  <a:t>기능</a:t>
                </a:r>
                <a:r>
                  <a:rPr lang="en-US" sz="2600" b="1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2600" b="1" i="0" u="none" strike="noStrike">
                    <a:solidFill>
                      <a:srgbClr val="305BD9"/>
                    </a:solidFill>
                    <a:ea typeface="Pretendard Regular"/>
                  </a:rPr>
                  <a:t>검증</a:t>
                </a:r>
              </a:p>
            </p:txBody>
          </p:sp>
          <p:sp>
            <p:nvSpPr>
              <p:cNvPr id="39" name="TextBox 39"/>
              <p:cNvSpPr txBox="1"/>
              <p:nvPr/>
            </p:nvSpPr>
            <p:spPr>
              <a:xfrm>
                <a:off x="1803400" y="5867400"/>
                <a:ext cx="53213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각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기능별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중간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점검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및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리뷰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,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단위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테스트를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통한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기능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검증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,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피드백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반영</a:t>
                </a:r>
              </a:p>
            </p:txBody>
          </p:sp>
        </p:grpSp>
        <p:grpSp>
          <p:nvGrpSpPr>
            <p:cNvPr id="99" name="그룹 98">
              <a:extLst>
                <a:ext uri="{FF2B5EF4-FFF2-40B4-BE49-F238E27FC236}">
                  <a16:creationId xmlns:a16="http://schemas.microsoft.com/office/drawing/2014/main" id="{1CFC0B5E-122C-4D64-4095-EE4F916C19AC}"/>
                </a:ext>
              </a:extLst>
            </p:cNvPr>
            <p:cNvGrpSpPr/>
            <p:nvPr/>
          </p:nvGrpSpPr>
          <p:grpSpPr>
            <a:xfrm>
              <a:off x="1066800" y="6527800"/>
              <a:ext cx="7429500" cy="952500"/>
              <a:chOff x="1066800" y="6527800"/>
              <a:chExt cx="7429500" cy="952500"/>
            </a:xfrm>
          </p:grpSpPr>
          <p:pic>
            <p:nvPicPr>
              <p:cNvPr id="41" name="Picture 41"/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66800" y="6527800"/>
                <a:ext cx="7429500" cy="952500"/>
              </a:xfrm>
              <a:prstGeom prst="rect">
                <a:avLst/>
              </a:prstGeom>
            </p:spPr>
          </p:pic>
          <p:pic>
            <p:nvPicPr>
              <p:cNvPr id="42" name="Picture 42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231900" y="6642100"/>
                <a:ext cx="469900" cy="469900"/>
              </a:xfrm>
              <a:prstGeom prst="rect">
                <a:avLst/>
              </a:prstGeom>
            </p:spPr>
          </p:pic>
          <p:sp>
            <p:nvSpPr>
              <p:cNvPr id="43" name="TextBox 43"/>
              <p:cNvSpPr txBox="1"/>
              <p:nvPr/>
            </p:nvSpPr>
            <p:spPr>
              <a:xfrm>
                <a:off x="1358900" y="6673850"/>
                <a:ext cx="228600" cy="4572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en-US" sz="2600" b="0" i="0" u="none" strike="noStrike" dirty="0">
                    <a:solidFill>
                      <a:srgbClr val="FFFFFF"/>
                    </a:solidFill>
                    <a:latin typeface="Pretendard Regular"/>
                  </a:rPr>
                  <a:t>4</a:t>
                </a:r>
              </a:p>
            </p:txBody>
          </p:sp>
          <p:sp>
            <p:nvSpPr>
              <p:cNvPr id="44" name="TextBox 44"/>
              <p:cNvSpPr txBox="1"/>
              <p:nvPr/>
            </p:nvSpPr>
            <p:spPr>
              <a:xfrm>
                <a:off x="1803400" y="6654800"/>
                <a:ext cx="2870200" cy="4572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sz="2600" b="1" i="0" u="none" strike="noStrike">
                    <a:solidFill>
                      <a:srgbClr val="305BD9"/>
                    </a:solidFill>
                    <a:ea typeface="Pretendard Regular"/>
                  </a:rPr>
                  <a:t>시스템</a:t>
                </a:r>
                <a:r>
                  <a:rPr lang="en-US" sz="2600" b="1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2600" b="1" i="0" u="none" strike="noStrike">
                    <a:solidFill>
                      <a:srgbClr val="305BD9"/>
                    </a:solidFill>
                    <a:ea typeface="Pretendard Regular"/>
                  </a:rPr>
                  <a:t>통합</a:t>
                </a:r>
                <a:r>
                  <a:rPr lang="en-US" sz="2600" b="1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2600" b="1" i="0" u="none" strike="noStrike">
                    <a:solidFill>
                      <a:srgbClr val="305BD9"/>
                    </a:solidFill>
                    <a:ea typeface="Pretendard Regular"/>
                  </a:rPr>
                  <a:t>및</a:t>
                </a:r>
                <a:r>
                  <a:rPr lang="en-US" sz="2600" b="1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2600" b="1" i="0" u="none" strike="noStrike">
                    <a:solidFill>
                      <a:srgbClr val="305BD9"/>
                    </a:solidFill>
                    <a:ea typeface="Pretendard Regular"/>
                  </a:rPr>
                  <a:t>테스트</a:t>
                </a:r>
              </a:p>
            </p:txBody>
          </p:sp>
          <p:sp>
            <p:nvSpPr>
              <p:cNvPr id="45" name="TextBox 45"/>
              <p:cNvSpPr txBox="1"/>
              <p:nvPr/>
            </p:nvSpPr>
            <p:spPr>
              <a:xfrm>
                <a:off x="1803400" y="7112000"/>
                <a:ext cx="64643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개발된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모듈의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통합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,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성능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및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부하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테스트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실행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,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테스트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자동화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구축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및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배포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전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최종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검증</a:t>
                </a:r>
              </a:p>
            </p:txBody>
          </p:sp>
        </p:grpSp>
      </p:grp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729323C2-F119-980C-1A03-8E10063ADE1E}"/>
              </a:ext>
            </a:extLst>
          </p:cNvPr>
          <p:cNvGrpSpPr/>
          <p:nvPr/>
        </p:nvGrpSpPr>
        <p:grpSpPr>
          <a:xfrm>
            <a:off x="9525000" y="1320800"/>
            <a:ext cx="8089900" cy="1231900"/>
            <a:chOff x="9525000" y="1320800"/>
            <a:chExt cx="8089900" cy="1231900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525000" y="1320800"/>
              <a:ext cx="8089900" cy="1231900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9677400" y="1397000"/>
              <a:ext cx="1092200" cy="1092200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9829800" y="1549400"/>
              <a:ext cx="787400" cy="787400"/>
            </a:xfrm>
            <a:prstGeom prst="rect">
              <a:avLst/>
            </a:prstGeom>
            <a:effectLst>
              <a:outerShdw blurRad="6144" dist="72504" dir="2700000">
                <a:srgbClr val="000000">
                  <a:alpha val="50000"/>
                </a:srgbClr>
              </a:outerShdw>
            </a:effectLst>
          </p:spPr>
        </p:pic>
        <p:sp>
          <p:nvSpPr>
            <p:cNvPr id="46" name="TextBox 46"/>
            <p:cNvSpPr txBox="1"/>
            <p:nvPr/>
          </p:nvSpPr>
          <p:spPr>
            <a:xfrm>
              <a:off x="11074400" y="1600200"/>
              <a:ext cx="2857500" cy="7112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4000" b="1" i="0" u="none" strike="noStrike" dirty="0">
                  <a:solidFill>
                    <a:srgbClr val="FFFFFF"/>
                  </a:solidFill>
                  <a:ea typeface="Pretendard Regular"/>
                </a:rPr>
                <a:t>모듈화</a:t>
              </a:r>
              <a:r>
                <a:rPr lang="en-US" sz="4000" b="1" i="0" u="none" strike="noStrike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sz="4000" b="1" i="0" u="none" strike="noStrike" dirty="0">
                  <a:solidFill>
                    <a:srgbClr val="FFFFFF"/>
                  </a:solidFill>
                  <a:ea typeface="Pretendard Regular"/>
                </a:rPr>
                <a:t>접근법</a:t>
              </a:r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DC66860A-3344-A7F9-D4CB-74F5DEAF50EF}"/>
              </a:ext>
            </a:extLst>
          </p:cNvPr>
          <p:cNvGrpSpPr/>
          <p:nvPr/>
        </p:nvGrpSpPr>
        <p:grpSpPr>
          <a:xfrm>
            <a:off x="9525000" y="2552700"/>
            <a:ext cx="8089900" cy="5232400"/>
            <a:chOff x="9525000" y="2552700"/>
            <a:chExt cx="8089900" cy="5232400"/>
          </a:xfrm>
        </p:grpSpPr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9525000" y="2552700"/>
              <a:ext cx="8089900" cy="5232400"/>
            </a:xfrm>
            <a:prstGeom prst="rect">
              <a:avLst/>
            </a:prstGeom>
          </p:spPr>
        </p:pic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FE7FC701-FA23-ED10-E69D-B86A1C04DDCA}"/>
                </a:ext>
              </a:extLst>
            </p:cNvPr>
            <p:cNvGrpSpPr/>
            <p:nvPr/>
          </p:nvGrpSpPr>
          <p:grpSpPr>
            <a:xfrm>
              <a:off x="9855200" y="2844800"/>
              <a:ext cx="7429500" cy="952500"/>
              <a:chOff x="9855200" y="2844800"/>
              <a:chExt cx="7429500" cy="952500"/>
            </a:xfrm>
          </p:grpSpPr>
          <p:pic>
            <p:nvPicPr>
              <p:cNvPr id="23" name="Picture 23"/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855200" y="2844800"/>
                <a:ext cx="7429500" cy="952500"/>
              </a:xfrm>
              <a:prstGeom prst="rect">
                <a:avLst/>
              </a:prstGeom>
            </p:spPr>
          </p:pic>
          <p:pic>
            <p:nvPicPr>
              <p:cNvPr id="47" name="Picture 47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956800" y="2946400"/>
                <a:ext cx="469900" cy="469900"/>
              </a:xfrm>
              <a:prstGeom prst="rect">
                <a:avLst/>
              </a:prstGeom>
            </p:spPr>
          </p:pic>
          <p:sp>
            <p:nvSpPr>
              <p:cNvPr id="48" name="TextBox 48"/>
              <p:cNvSpPr txBox="1"/>
              <p:nvPr/>
            </p:nvSpPr>
            <p:spPr>
              <a:xfrm>
                <a:off x="10109200" y="2971800"/>
                <a:ext cx="228600" cy="4572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en-US" sz="2600" b="1" i="0" u="none" strike="noStrike">
                    <a:solidFill>
                      <a:srgbClr val="FFFFFF"/>
                    </a:solidFill>
                    <a:latin typeface="Pretendard Regular"/>
                  </a:rPr>
                  <a:t>1</a:t>
                </a:r>
              </a:p>
            </p:txBody>
          </p:sp>
          <p:sp>
            <p:nvSpPr>
              <p:cNvPr id="49" name="TextBox 49"/>
              <p:cNvSpPr txBox="1"/>
              <p:nvPr/>
            </p:nvSpPr>
            <p:spPr>
              <a:xfrm>
                <a:off x="10528300" y="2971800"/>
                <a:ext cx="3073400" cy="4572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sz="2600" b="1" i="0" u="none" strike="noStrike">
                    <a:solidFill>
                      <a:srgbClr val="305BD9"/>
                    </a:solidFill>
                    <a:ea typeface="Pretendard Regular"/>
                  </a:rPr>
                  <a:t>컨테이너</a:t>
                </a:r>
                <a:r>
                  <a:rPr lang="en-US" sz="2600" b="1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2600" b="1" i="0" u="none" strike="noStrike">
                    <a:solidFill>
                      <a:srgbClr val="305BD9"/>
                    </a:solidFill>
                    <a:ea typeface="Pretendard Regular"/>
                  </a:rPr>
                  <a:t>기반</a:t>
                </a:r>
                <a:r>
                  <a:rPr lang="en-US" sz="2600" b="1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2600" b="1" i="0" u="none" strike="noStrike">
                    <a:solidFill>
                      <a:srgbClr val="305BD9"/>
                    </a:solidFill>
                    <a:ea typeface="Pretendard Regular"/>
                  </a:rPr>
                  <a:t>아키텍처</a:t>
                </a:r>
              </a:p>
            </p:txBody>
          </p:sp>
          <p:sp>
            <p:nvSpPr>
              <p:cNvPr id="50" name="TextBox 50"/>
              <p:cNvSpPr txBox="1"/>
              <p:nvPr/>
            </p:nvSpPr>
            <p:spPr>
              <a:xfrm>
                <a:off x="10528300" y="3429000"/>
                <a:ext cx="45847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Docker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를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활용한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독립적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모듈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개발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및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배포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,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환경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일관성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유지</a:t>
                </a:r>
              </a:p>
            </p:txBody>
          </p:sp>
        </p:grp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984FE084-E14D-2FA3-FB16-1547709037E9}"/>
                </a:ext>
              </a:extLst>
            </p:cNvPr>
            <p:cNvGrpSpPr/>
            <p:nvPr/>
          </p:nvGrpSpPr>
          <p:grpSpPr>
            <a:xfrm>
              <a:off x="9855200" y="4064000"/>
              <a:ext cx="7429500" cy="952500"/>
              <a:chOff x="9855200" y="4064000"/>
              <a:chExt cx="7429500" cy="952500"/>
            </a:xfrm>
          </p:grpSpPr>
          <p:pic>
            <p:nvPicPr>
              <p:cNvPr id="51" name="Picture 51"/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855200" y="4064000"/>
                <a:ext cx="7429500" cy="952500"/>
              </a:xfrm>
              <a:prstGeom prst="rect">
                <a:avLst/>
              </a:prstGeom>
            </p:spPr>
          </p:pic>
          <p:pic>
            <p:nvPicPr>
              <p:cNvPr id="52" name="Picture 52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956800" y="4165600"/>
                <a:ext cx="469900" cy="469900"/>
              </a:xfrm>
              <a:prstGeom prst="rect">
                <a:avLst/>
              </a:prstGeom>
            </p:spPr>
          </p:pic>
          <p:sp>
            <p:nvSpPr>
              <p:cNvPr id="53" name="TextBox 53"/>
              <p:cNvSpPr txBox="1"/>
              <p:nvPr/>
            </p:nvSpPr>
            <p:spPr>
              <a:xfrm>
                <a:off x="10090150" y="4191000"/>
                <a:ext cx="241300" cy="4572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en-US" sz="2600" b="1" i="0" u="none" strike="noStrike" dirty="0">
                    <a:solidFill>
                      <a:srgbClr val="FFFFFF"/>
                    </a:solidFill>
                    <a:latin typeface="Pretendard Regular"/>
                  </a:rPr>
                  <a:t>2</a:t>
                </a:r>
              </a:p>
            </p:txBody>
          </p:sp>
          <p:sp>
            <p:nvSpPr>
              <p:cNvPr id="54" name="TextBox 54"/>
              <p:cNvSpPr txBox="1"/>
              <p:nvPr/>
            </p:nvSpPr>
            <p:spPr>
              <a:xfrm>
                <a:off x="10528300" y="4635500"/>
                <a:ext cx="49276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en-US" sz="1500" b="0" i="0" u="none" strike="noStrike" dirty="0">
                    <a:solidFill>
                      <a:srgbClr val="305BD9"/>
                    </a:solidFill>
                    <a:latin typeface="Pretendard Regular"/>
                  </a:rPr>
                  <a:t>REST API</a:t>
                </a:r>
                <a:r>
                  <a:rPr lang="ko-KR" sz="1500" b="0" i="0" u="none" strike="noStrike" dirty="0">
                    <a:solidFill>
                      <a:srgbClr val="305BD9"/>
                    </a:solidFill>
                    <a:ea typeface="Pretendard Regular"/>
                  </a:rPr>
                  <a:t>를</a:t>
                </a:r>
                <a:r>
                  <a:rPr lang="en-US" sz="1500" b="0" i="0" u="none" strike="noStrike" dirty="0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 dirty="0">
                    <a:solidFill>
                      <a:srgbClr val="305BD9"/>
                    </a:solidFill>
                    <a:ea typeface="Pretendard Regular"/>
                  </a:rPr>
                  <a:t>통한</a:t>
                </a:r>
                <a:r>
                  <a:rPr lang="en-US" sz="1500" b="0" i="0" u="none" strike="noStrike" dirty="0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 dirty="0">
                    <a:solidFill>
                      <a:srgbClr val="305BD9"/>
                    </a:solidFill>
                    <a:ea typeface="Pretendard Regular"/>
                  </a:rPr>
                  <a:t>모듈</a:t>
                </a:r>
                <a:r>
                  <a:rPr lang="en-US" sz="1500" b="0" i="0" u="none" strike="noStrike" dirty="0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 dirty="0">
                    <a:solidFill>
                      <a:srgbClr val="305BD9"/>
                    </a:solidFill>
                    <a:ea typeface="Pretendard Regular"/>
                  </a:rPr>
                  <a:t>간</a:t>
                </a:r>
                <a:r>
                  <a:rPr lang="en-US" sz="1500" b="0" i="0" u="none" strike="noStrike" dirty="0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 dirty="0">
                    <a:solidFill>
                      <a:srgbClr val="305BD9"/>
                    </a:solidFill>
                    <a:ea typeface="Pretendard Regular"/>
                  </a:rPr>
                  <a:t>통신</a:t>
                </a:r>
                <a:r>
                  <a:rPr lang="en-US" sz="1500" b="0" i="0" u="none" strike="noStrike" dirty="0">
                    <a:solidFill>
                      <a:srgbClr val="305BD9"/>
                    </a:solidFill>
                    <a:latin typeface="Pretendard Regular"/>
                  </a:rPr>
                  <a:t>, JSON </a:t>
                </a:r>
                <a:r>
                  <a:rPr lang="ko-KR" sz="1500" b="0" i="0" u="none" strike="noStrike" dirty="0">
                    <a:solidFill>
                      <a:srgbClr val="305BD9"/>
                    </a:solidFill>
                    <a:ea typeface="Pretendard Regular"/>
                  </a:rPr>
                  <a:t>형식의</a:t>
                </a:r>
                <a:r>
                  <a:rPr lang="en-US" sz="1500" b="0" i="0" u="none" strike="noStrike" dirty="0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 dirty="0">
                    <a:solidFill>
                      <a:srgbClr val="305BD9"/>
                    </a:solidFill>
                    <a:ea typeface="Pretendard Regular"/>
                  </a:rPr>
                  <a:t>데이터</a:t>
                </a:r>
                <a:r>
                  <a:rPr lang="en-US" sz="1500" b="0" i="0" u="none" strike="noStrike" dirty="0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 dirty="0">
                    <a:solidFill>
                      <a:srgbClr val="305BD9"/>
                    </a:solidFill>
                    <a:ea typeface="Pretendard Regular"/>
                  </a:rPr>
                  <a:t>교환</a:t>
                </a:r>
                <a:r>
                  <a:rPr lang="en-US" sz="1500" b="0" i="0" u="none" strike="noStrike" dirty="0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 dirty="0">
                    <a:solidFill>
                      <a:srgbClr val="305BD9"/>
                    </a:solidFill>
                    <a:ea typeface="Pretendard Regular"/>
                  </a:rPr>
                  <a:t>표준화</a:t>
                </a:r>
              </a:p>
            </p:txBody>
          </p:sp>
          <p:sp>
            <p:nvSpPr>
              <p:cNvPr id="55" name="TextBox 55"/>
              <p:cNvSpPr txBox="1"/>
              <p:nvPr/>
            </p:nvSpPr>
            <p:spPr>
              <a:xfrm>
                <a:off x="10553700" y="4178300"/>
                <a:ext cx="2705100" cy="4572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sz="2600" b="1" i="0" u="none" strike="noStrike" dirty="0">
                    <a:solidFill>
                      <a:srgbClr val="305BD9"/>
                    </a:solidFill>
                    <a:ea typeface="Pretendard Regular"/>
                  </a:rPr>
                  <a:t>표준화된</a:t>
                </a:r>
                <a:r>
                  <a:rPr lang="en-US" sz="2600" b="1" i="0" u="none" strike="noStrike" dirty="0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2600" b="1" i="0" u="none" strike="noStrike" dirty="0">
                    <a:solidFill>
                      <a:srgbClr val="305BD9"/>
                    </a:solidFill>
                    <a:ea typeface="Pretendard Regular"/>
                  </a:rPr>
                  <a:t>인터페이스</a:t>
                </a:r>
              </a:p>
            </p:txBody>
          </p:sp>
        </p:grpSp>
        <p:grpSp>
          <p:nvGrpSpPr>
            <p:cNvPr id="105" name="그룹 104">
              <a:extLst>
                <a:ext uri="{FF2B5EF4-FFF2-40B4-BE49-F238E27FC236}">
                  <a16:creationId xmlns:a16="http://schemas.microsoft.com/office/drawing/2014/main" id="{6CFFAD9A-E198-3F8C-3FA9-0E4E2E76BDE9}"/>
                </a:ext>
              </a:extLst>
            </p:cNvPr>
            <p:cNvGrpSpPr/>
            <p:nvPr/>
          </p:nvGrpSpPr>
          <p:grpSpPr>
            <a:xfrm>
              <a:off x="9855200" y="5295900"/>
              <a:ext cx="7429500" cy="952500"/>
              <a:chOff x="9855200" y="5295900"/>
              <a:chExt cx="7429500" cy="952500"/>
            </a:xfrm>
          </p:grpSpPr>
          <p:pic>
            <p:nvPicPr>
              <p:cNvPr id="56" name="Picture 56"/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855200" y="5295900"/>
                <a:ext cx="7429500" cy="952500"/>
              </a:xfrm>
              <a:prstGeom prst="rect">
                <a:avLst/>
              </a:prstGeom>
            </p:spPr>
          </p:pic>
          <p:pic>
            <p:nvPicPr>
              <p:cNvPr id="57" name="Picture 57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956800" y="5397500"/>
                <a:ext cx="469900" cy="469900"/>
              </a:xfrm>
              <a:prstGeom prst="rect">
                <a:avLst/>
              </a:prstGeom>
            </p:spPr>
          </p:pic>
          <p:sp>
            <p:nvSpPr>
              <p:cNvPr id="58" name="TextBox 58"/>
              <p:cNvSpPr txBox="1"/>
              <p:nvPr/>
            </p:nvSpPr>
            <p:spPr>
              <a:xfrm>
                <a:off x="10086340" y="5434330"/>
                <a:ext cx="241300" cy="4572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en-US" sz="2600" b="1" i="0" u="none" strike="noStrike" dirty="0">
                    <a:solidFill>
                      <a:srgbClr val="FFFFFF"/>
                    </a:solidFill>
                    <a:latin typeface="Pretendard Regular"/>
                  </a:rPr>
                  <a:t>3</a:t>
                </a:r>
              </a:p>
            </p:txBody>
          </p:sp>
          <p:sp>
            <p:nvSpPr>
              <p:cNvPr id="59" name="TextBox 59"/>
              <p:cNvSpPr txBox="1"/>
              <p:nvPr/>
            </p:nvSpPr>
            <p:spPr>
              <a:xfrm>
                <a:off x="10528300" y="5867400"/>
                <a:ext cx="50800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sz="1500" b="0" i="0" u="none" strike="noStrike" dirty="0">
                    <a:solidFill>
                      <a:srgbClr val="305BD9"/>
                    </a:solidFill>
                    <a:ea typeface="Pretendard Regular"/>
                  </a:rPr>
                  <a:t>모듈별</a:t>
                </a:r>
                <a:r>
                  <a:rPr lang="en-US" sz="1500" b="0" i="0" u="none" strike="noStrike" dirty="0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 dirty="0">
                    <a:solidFill>
                      <a:srgbClr val="305BD9"/>
                    </a:solidFill>
                    <a:ea typeface="Pretendard Regular"/>
                  </a:rPr>
                  <a:t>독립적</a:t>
                </a:r>
                <a:r>
                  <a:rPr lang="en-US" sz="1500" b="0" i="0" u="none" strike="noStrike" dirty="0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 dirty="0">
                    <a:solidFill>
                      <a:srgbClr val="305BD9"/>
                    </a:solidFill>
                    <a:ea typeface="Pretendard Regular"/>
                  </a:rPr>
                  <a:t>배포</a:t>
                </a:r>
                <a:r>
                  <a:rPr lang="en-US" sz="1500" b="0" i="0" u="none" strike="noStrike" dirty="0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 dirty="0">
                    <a:solidFill>
                      <a:srgbClr val="305BD9"/>
                    </a:solidFill>
                    <a:ea typeface="Pretendard Regular"/>
                  </a:rPr>
                  <a:t>및</a:t>
                </a:r>
                <a:r>
                  <a:rPr lang="en-US" sz="1500" b="0" i="0" u="none" strike="noStrike" dirty="0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 dirty="0">
                    <a:solidFill>
                      <a:srgbClr val="305BD9"/>
                    </a:solidFill>
                    <a:ea typeface="Pretendard Regular"/>
                  </a:rPr>
                  <a:t>확장이</a:t>
                </a:r>
                <a:r>
                  <a:rPr lang="en-US" sz="1500" b="0" i="0" u="none" strike="noStrike" dirty="0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 dirty="0">
                    <a:solidFill>
                      <a:srgbClr val="305BD9"/>
                    </a:solidFill>
                    <a:ea typeface="Pretendard Regular"/>
                  </a:rPr>
                  <a:t>가능한</a:t>
                </a:r>
                <a:r>
                  <a:rPr lang="en-US" sz="1500" b="0" i="0" u="none" strike="noStrike" dirty="0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 dirty="0" err="1">
                    <a:solidFill>
                      <a:srgbClr val="305BD9"/>
                    </a:solidFill>
                    <a:ea typeface="Pretendard Regular"/>
                  </a:rPr>
                  <a:t>마이크로서비스</a:t>
                </a:r>
                <a:r>
                  <a:rPr lang="en-US" sz="1500" b="0" i="0" u="none" strike="noStrike" dirty="0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 dirty="0">
                    <a:solidFill>
                      <a:srgbClr val="305BD9"/>
                    </a:solidFill>
                    <a:ea typeface="Pretendard Regular"/>
                  </a:rPr>
                  <a:t>설계</a:t>
                </a:r>
                <a:r>
                  <a:rPr lang="en-US" sz="1500" b="0" i="0" u="none" strike="noStrike" dirty="0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 dirty="0">
                    <a:solidFill>
                      <a:srgbClr val="305BD9"/>
                    </a:solidFill>
                    <a:ea typeface="Pretendard Regular"/>
                  </a:rPr>
                  <a:t>원칙</a:t>
                </a:r>
                <a:r>
                  <a:rPr lang="en-US" sz="1500" b="0" i="0" u="none" strike="noStrike" dirty="0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 dirty="0">
                    <a:solidFill>
                      <a:srgbClr val="305BD9"/>
                    </a:solidFill>
                    <a:ea typeface="Pretendard Regular"/>
                  </a:rPr>
                  <a:t>적용</a:t>
                </a:r>
              </a:p>
            </p:txBody>
          </p:sp>
          <p:sp>
            <p:nvSpPr>
              <p:cNvPr id="60" name="TextBox 60"/>
              <p:cNvSpPr txBox="1"/>
              <p:nvPr/>
            </p:nvSpPr>
            <p:spPr>
              <a:xfrm>
                <a:off x="10553700" y="5410200"/>
                <a:ext cx="2590800" cy="4572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sz="2600" b="1" i="0" u="none" strike="noStrike">
                    <a:solidFill>
                      <a:srgbClr val="305BD9"/>
                    </a:solidFill>
                    <a:ea typeface="Pretendard Regular"/>
                  </a:rPr>
                  <a:t>서비스</a:t>
                </a:r>
                <a:r>
                  <a:rPr lang="en-US" sz="2600" b="1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2600" b="1" i="0" u="none" strike="noStrike">
                    <a:solidFill>
                      <a:srgbClr val="305BD9"/>
                    </a:solidFill>
                    <a:ea typeface="Pretendard Regular"/>
                  </a:rPr>
                  <a:t>격리</a:t>
                </a:r>
                <a:r>
                  <a:rPr lang="en-US" sz="2600" b="1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2600" b="1" i="0" u="none" strike="noStrike">
                    <a:solidFill>
                      <a:srgbClr val="305BD9"/>
                    </a:solidFill>
                    <a:ea typeface="Pretendard Regular"/>
                  </a:rPr>
                  <a:t>및</a:t>
                </a:r>
                <a:r>
                  <a:rPr lang="en-US" sz="2600" b="1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2600" b="1" i="0" u="none" strike="noStrike">
                    <a:solidFill>
                      <a:srgbClr val="305BD9"/>
                    </a:solidFill>
                    <a:ea typeface="Pretendard Regular"/>
                  </a:rPr>
                  <a:t>확장</a:t>
                </a:r>
              </a:p>
            </p:txBody>
          </p:sp>
        </p:grpSp>
        <p:grpSp>
          <p:nvGrpSpPr>
            <p:cNvPr id="106" name="그룹 105">
              <a:extLst>
                <a:ext uri="{FF2B5EF4-FFF2-40B4-BE49-F238E27FC236}">
                  <a16:creationId xmlns:a16="http://schemas.microsoft.com/office/drawing/2014/main" id="{E983F95A-5E31-CE4B-C26E-DDB00206627E}"/>
                </a:ext>
              </a:extLst>
            </p:cNvPr>
            <p:cNvGrpSpPr/>
            <p:nvPr/>
          </p:nvGrpSpPr>
          <p:grpSpPr>
            <a:xfrm>
              <a:off x="9855200" y="6527800"/>
              <a:ext cx="7429500" cy="952500"/>
              <a:chOff x="9855200" y="6527800"/>
              <a:chExt cx="7429500" cy="952500"/>
            </a:xfrm>
          </p:grpSpPr>
          <p:pic>
            <p:nvPicPr>
              <p:cNvPr id="61" name="Picture 61"/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855200" y="6527800"/>
                <a:ext cx="7429500" cy="952500"/>
              </a:xfrm>
              <a:prstGeom prst="rect">
                <a:avLst/>
              </a:prstGeom>
            </p:spPr>
          </p:pic>
          <p:pic>
            <p:nvPicPr>
              <p:cNvPr id="62" name="Picture 62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956800" y="6642100"/>
                <a:ext cx="469900" cy="469900"/>
              </a:xfrm>
              <a:prstGeom prst="rect">
                <a:avLst/>
              </a:prstGeom>
            </p:spPr>
          </p:pic>
          <p:sp>
            <p:nvSpPr>
              <p:cNvPr id="66" name="TextBox 66"/>
              <p:cNvSpPr txBox="1"/>
              <p:nvPr/>
            </p:nvSpPr>
            <p:spPr>
              <a:xfrm>
                <a:off x="10086340" y="6661150"/>
                <a:ext cx="241300" cy="4572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en-US" sz="2600" b="1" i="0" u="none" strike="noStrike" dirty="0">
                    <a:solidFill>
                      <a:srgbClr val="FFFFFF"/>
                    </a:solidFill>
                    <a:latin typeface="Pretendard Regular"/>
                  </a:rPr>
                  <a:t>4</a:t>
                </a:r>
              </a:p>
            </p:txBody>
          </p:sp>
          <p:sp>
            <p:nvSpPr>
              <p:cNvPr id="67" name="TextBox 67"/>
              <p:cNvSpPr txBox="1"/>
              <p:nvPr/>
            </p:nvSpPr>
            <p:spPr>
              <a:xfrm>
                <a:off x="10528300" y="7112000"/>
                <a:ext cx="4000500" cy="2667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다양한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모듈에서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접근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가능한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중앙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데이터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저장소</a:t>
                </a:r>
                <a:r>
                  <a:rPr lang="en-US" sz="1500" b="0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1500" b="0" i="0" u="none" strike="noStrike">
                    <a:solidFill>
                      <a:srgbClr val="305BD9"/>
                    </a:solidFill>
                    <a:ea typeface="Pretendard Regular"/>
                  </a:rPr>
                  <a:t>구축</a:t>
                </a:r>
              </a:p>
            </p:txBody>
          </p:sp>
          <p:sp>
            <p:nvSpPr>
              <p:cNvPr id="68" name="TextBox 68"/>
              <p:cNvSpPr txBox="1"/>
              <p:nvPr/>
            </p:nvSpPr>
            <p:spPr>
              <a:xfrm>
                <a:off x="10553700" y="6654800"/>
                <a:ext cx="2794000" cy="4572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99600"/>
                  </a:lnSpc>
                </a:pPr>
                <a:r>
                  <a:rPr lang="ko-KR" sz="2600" b="1" i="0" u="none" strike="noStrike">
                    <a:solidFill>
                      <a:srgbClr val="305BD9"/>
                    </a:solidFill>
                    <a:ea typeface="Pretendard Regular"/>
                  </a:rPr>
                  <a:t>중앙화된</a:t>
                </a:r>
                <a:r>
                  <a:rPr lang="en-US" sz="2600" b="1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2600" b="1" i="0" u="none" strike="noStrike">
                    <a:solidFill>
                      <a:srgbClr val="305BD9"/>
                    </a:solidFill>
                    <a:ea typeface="Pretendard Regular"/>
                  </a:rPr>
                  <a:t>데이터</a:t>
                </a:r>
                <a:r>
                  <a:rPr lang="en-US" sz="2600" b="1" i="0" u="none" strike="noStrike">
                    <a:solidFill>
                      <a:srgbClr val="305BD9"/>
                    </a:solidFill>
                    <a:latin typeface="Pretendard Regular"/>
                  </a:rPr>
                  <a:t> </a:t>
                </a:r>
                <a:r>
                  <a:rPr lang="ko-KR" sz="2600" b="1" i="0" u="none" strike="noStrike">
                    <a:solidFill>
                      <a:srgbClr val="305BD9"/>
                    </a:solidFill>
                    <a:ea typeface="Pretendard Regular"/>
                  </a:rPr>
                  <a:t>관리</a:t>
                </a:r>
              </a:p>
            </p:txBody>
          </p:sp>
        </p:grpSp>
      </p:grpSp>
      <p:grpSp>
        <p:nvGrpSpPr>
          <p:cNvPr id="108" name="그룹 107">
            <a:extLst>
              <a:ext uri="{FF2B5EF4-FFF2-40B4-BE49-F238E27FC236}">
                <a16:creationId xmlns:a16="http://schemas.microsoft.com/office/drawing/2014/main" id="{0CB77AE0-6B1F-42A5-658A-226D2FC03745}"/>
              </a:ext>
            </a:extLst>
          </p:cNvPr>
          <p:cNvGrpSpPr/>
          <p:nvPr/>
        </p:nvGrpSpPr>
        <p:grpSpPr>
          <a:xfrm>
            <a:off x="1054100" y="8013700"/>
            <a:ext cx="4762500" cy="2095500"/>
            <a:chOff x="1054100" y="8013700"/>
            <a:chExt cx="4762500" cy="2095500"/>
          </a:xfrm>
        </p:grpSpPr>
        <p:pic>
          <p:nvPicPr>
            <p:cNvPr id="63" name="Picture 63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054100" y="8013700"/>
              <a:ext cx="4762500" cy="2095500"/>
            </a:xfrm>
            <a:prstGeom prst="rect">
              <a:avLst/>
            </a:prstGeom>
          </p:spPr>
        </p:pic>
        <p:sp>
          <p:nvSpPr>
            <p:cNvPr id="69" name="TextBox 69"/>
            <p:cNvSpPr txBox="1"/>
            <p:nvPr/>
          </p:nvSpPr>
          <p:spPr>
            <a:xfrm>
              <a:off x="2692400" y="9207500"/>
              <a:ext cx="1549400" cy="4572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600" b="1" i="0" u="none" strike="noStrike" dirty="0">
                  <a:solidFill>
                    <a:srgbClr val="305BD9"/>
                  </a:solidFill>
                  <a:ea typeface="Pretendard Regular"/>
                </a:rPr>
                <a:t>반복적</a:t>
              </a:r>
              <a:r>
                <a:rPr lang="en-US" sz="2600" b="1" i="0" u="none" strike="noStrike" dirty="0">
                  <a:solidFill>
                    <a:srgbClr val="305BD9"/>
                  </a:solidFill>
                  <a:latin typeface="Pretendard Regular"/>
                </a:rPr>
                <a:t> </a:t>
              </a:r>
              <a:r>
                <a:rPr lang="ko-KR" sz="2600" b="1" i="0" u="none" strike="noStrike" dirty="0">
                  <a:solidFill>
                    <a:srgbClr val="305BD9"/>
                  </a:solidFill>
                  <a:ea typeface="Pretendard Regular"/>
                </a:rPr>
                <a:t>개선</a:t>
              </a:r>
            </a:p>
          </p:txBody>
        </p:sp>
        <p:sp>
          <p:nvSpPr>
            <p:cNvPr id="70" name="TextBox 70"/>
            <p:cNvSpPr txBox="1"/>
            <p:nvPr/>
          </p:nvSpPr>
          <p:spPr>
            <a:xfrm>
              <a:off x="1562100" y="9728200"/>
              <a:ext cx="3784600" cy="266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지속적인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피드백과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개선을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통해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시스템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완성도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향상</a:t>
              </a:r>
            </a:p>
          </p:txBody>
        </p:sp>
        <p:pic>
          <p:nvPicPr>
            <p:cNvPr id="73" name="Picture 73"/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2933700" y="8178800"/>
              <a:ext cx="1016000" cy="1016000"/>
            </a:xfrm>
            <a:prstGeom prst="rect">
              <a:avLst/>
            </a:prstGeom>
          </p:spPr>
        </p:pic>
      </p:grp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7EB51A72-6C69-450B-6A40-7D4349E572B2}"/>
              </a:ext>
            </a:extLst>
          </p:cNvPr>
          <p:cNvGrpSpPr/>
          <p:nvPr/>
        </p:nvGrpSpPr>
        <p:grpSpPr>
          <a:xfrm>
            <a:off x="6769100" y="8013700"/>
            <a:ext cx="4749800" cy="2095500"/>
            <a:chOff x="6769100" y="8013700"/>
            <a:chExt cx="4749800" cy="2095500"/>
          </a:xfrm>
        </p:grpSpPr>
        <p:pic>
          <p:nvPicPr>
            <p:cNvPr id="64" name="Picture 64"/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6769100" y="8013700"/>
              <a:ext cx="4749800" cy="2095500"/>
            </a:xfrm>
            <a:prstGeom prst="rect">
              <a:avLst/>
            </a:prstGeom>
          </p:spPr>
        </p:pic>
        <p:pic>
          <p:nvPicPr>
            <p:cNvPr id="72" name="Picture 72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8636000" y="8115300"/>
              <a:ext cx="1003300" cy="1079500"/>
            </a:xfrm>
            <a:prstGeom prst="rect">
              <a:avLst/>
            </a:prstGeom>
          </p:spPr>
        </p:pic>
        <p:sp>
          <p:nvSpPr>
            <p:cNvPr id="74" name="TextBox 74"/>
            <p:cNvSpPr txBox="1"/>
            <p:nvPr/>
          </p:nvSpPr>
          <p:spPr>
            <a:xfrm>
              <a:off x="8394700" y="9207500"/>
              <a:ext cx="1549400" cy="4572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600" b="1" i="0" u="none" strike="noStrike">
                  <a:solidFill>
                    <a:srgbClr val="305BD9"/>
                  </a:solidFill>
                  <a:ea typeface="Pretendard Regular"/>
                </a:rPr>
                <a:t>모듈식</a:t>
              </a:r>
              <a:r>
                <a:rPr lang="en-US" sz="2600" b="1" i="0" u="none" strike="noStrike">
                  <a:solidFill>
                    <a:srgbClr val="305BD9"/>
                  </a:solidFill>
                  <a:latin typeface="Pretendard Regular"/>
                </a:rPr>
                <a:t> </a:t>
              </a:r>
              <a:r>
                <a:rPr lang="ko-KR" sz="2600" b="1" i="0" u="none" strike="noStrike">
                  <a:solidFill>
                    <a:srgbClr val="305BD9"/>
                  </a:solidFill>
                  <a:ea typeface="Pretendard Regular"/>
                </a:rPr>
                <a:t>설계</a:t>
              </a:r>
            </a:p>
          </p:txBody>
        </p:sp>
        <p:sp>
          <p:nvSpPr>
            <p:cNvPr id="75" name="TextBox 75"/>
            <p:cNvSpPr txBox="1"/>
            <p:nvPr/>
          </p:nvSpPr>
          <p:spPr>
            <a:xfrm>
              <a:off x="7543800" y="9728200"/>
              <a:ext cx="3238500" cy="266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독립적으로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개발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가능한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컴포넌트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중심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구조</a:t>
              </a:r>
            </a:p>
          </p:txBody>
        </p: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AF08DFBF-DABD-37AC-A1D9-1072FE51B425}"/>
              </a:ext>
            </a:extLst>
          </p:cNvPr>
          <p:cNvGrpSpPr/>
          <p:nvPr/>
        </p:nvGrpSpPr>
        <p:grpSpPr>
          <a:xfrm>
            <a:off x="12471400" y="8013700"/>
            <a:ext cx="4762500" cy="2095500"/>
            <a:chOff x="12471400" y="8013700"/>
            <a:chExt cx="4762500" cy="2095500"/>
          </a:xfrm>
        </p:grpSpPr>
        <p:pic>
          <p:nvPicPr>
            <p:cNvPr id="65" name="Picture 65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2471400" y="8013700"/>
              <a:ext cx="4762500" cy="2095500"/>
            </a:xfrm>
            <a:prstGeom prst="rect">
              <a:avLst/>
            </a:prstGeom>
          </p:spPr>
        </p:pic>
        <p:pic>
          <p:nvPicPr>
            <p:cNvPr id="71" name="Picture 71"/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14274800" y="8115300"/>
              <a:ext cx="1143000" cy="1143000"/>
            </a:xfrm>
            <a:prstGeom prst="rect">
              <a:avLst/>
            </a:prstGeom>
          </p:spPr>
        </p:pic>
        <p:sp>
          <p:nvSpPr>
            <p:cNvPr id="76" name="TextBox 76"/>
            <p:cNvSpPr txBox="1"/>
            <p:nvPr/>
          </p:nvSpPr>
          <p:spPr>
            <a:xfrm>
              <a:off x="14211300" y="9207500"/>
              <a:ext cx="1346200" cy="4572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2600" b="1" i="0" u="none" strike="noStrike">
                  <a:solidFill>
                    <a:srgbClr val="305BD9"/>
                  </a:solidFill>
                  <a:ea typeface="Pretendard Regular"/>
                </a:rPr>
                <a:t>협업</a:t>
              </a:r>
              <a:r>
                <a:rPr lang="en-US" sz="2600" b="1" i="0" u="none" strike="noStrike">
                  <a:solidFill>
                    <a:srgbClr val="305BD9"/>
                  </a:solidFill>
                  <a:latin typeface="Pretendard Regular"/>
                </a:rPr>
                <a:t> </a:t>
              </a:r>
              <a:r>
                <a:rPr lang="ko-KR" sz="2600" b="1" i="0" u="none" strike="noStrike">
                  <a:solidFill>
                    <a:srgbClr val="305BD9"/>
                  </a:solidFill>
                  <a:ea typeface="Pretendard Regular"/>
                </a:rPr>
                <a:t>중심</a:t>
              </a:r>
            </a:p>
          </p:txBody>
        </p:sp>
        <p:sp>
          <p:nvSpPr>
            <p:cNvPr id="77" name="TextBox 77"/>
            <p:cNvSpPr txBox="1"/>
            <p:nvPr/>
          </p:nvSpPr>
          <p:spPr>
            <a:xfrm>
              <a:off x="13436600" y="9728200"/>
              <a:ext cx="2870200" cy="266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99600"/>
                </a:lnSpc>
              </a:pP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명확한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역할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분담과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효율적인</a:t>
              </a:r>
              <a:r>
                <a:rPr lang="en-US" sz="1500" b="0" i="0" u="none" strike="noStrike">
                  <a:solidFill>
                    <a:srgbClr val="000000"/>
                  </a:solidFill>
                  <a:latin typeface="Pretendard Regular"/>
                </a:rPr>
                <a:t> </a:t>
              </a:r>
              <a:r>
                <a:rPr lang="ko-KR" sz="1500" b="0" i="0" u="none" strike="noStrike">
                  <a:solidFill>
                    <a:srgbClr val="000000"/>
                  </a:solidFill>
                  <a:ea typeface="Pretendard Regular"/>
                </a:rPr>
                <a:t>의사소통</a:t>
              </a:r>
            </a:p>
          </p:txBody>
        </p:sp>
      </p:grpSp>
      <p:pic>
        <p:nvPicPr>
          <p:cNvPr id="78" name="Picture 78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7035800" y="76200"/>
            <a:ext cx="901700" cy="546100"/>
          </a:xfrm>
          <a:prstGeom prst="rect">
            <a:avLst/>
          </a:prstGeom>
        </p:spPr>
      </p:pic>
      <p:pic>
        <p:nvPicPr>
          <p:cNvPr id="79" name="Picture 79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6604000" y="76200"/>
            <a:ext cx="901700" cy="546100"/>
          </a:xfrm>
          <a:prstGeom prst="rect">
            <a:avLst/>
          </a:prstGeom>
        </p:spPr>
      </p:pic>
      <p:pic>
        <p:nvPicPr>
          <p:cNvPr id="80" name="Picture 80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939800" y="76200"/>
            <a:ext cx="6146800" cy="546100"/>
          </a:xfrm>
          <a:prstGeom prst="rect">
            <a:avLst/>
          </a:prstGeom>
        </p:spPr>
      </p:pic>
      <p:pic>
        <p:nvPicPr>
          <p:cNvPr id="81" name="Picture 81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939800" y="76200"/>
            <a:ext cx="901700" cy="546100"/>
          </a:xfrm>
          <a:prstGeom prst="rect">
            <a:avLst/>
          </a:prstGeom>
        </p:spPr>
      </p:pic>
      <p:sp>
        <p:nvSpPr>
          <p:cNvPr id="82" name="TextBox 82"/>
          <p:cNvSpPr txBox="1"/>
          <p:nvPr/>
        </p:nvSpPr>
        <p:spPr>
          <a:xfrm>
            <a:off x="1993900" y="139700"/>
            <a:ext cx="5461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02.</a:t>
            </a:r>
          </a:p>
        </p:txBody>
      </p:sp>
      <p:sp>
        <p:nvSpPr>
          <p:cNvPr id="83" name="TextBox 83"/>
          <p:cNvSpPr txBox="1"/>
          <p:nvPr/>
        </p:nvSpPr>
        <p:spPr>
          <a:xfrm>
            <a:off x="2476500" y="139700"/>
            <a:ext cx="37592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프로젝트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구현</a:t>
            </a:r>
            <a:r>
              <a:rPr lang="en-US" sz="2400" b="1" i="0" u="none" strike="noStrike" spc="-200">
                <a:solidFill>
                  <a:srgbClr val="404040"/>
                </a:solidFill>
                <a:latin typeface="NanumSquare Regular"/>
              </a:rPr>
              <a:t> </a:t>
            </a:r>
            <a:r>
              <a:rPr lang="ko-KR" sz="2400" b="1" i="0" u="none" strike="noStrike" spc="-200">
                <a:solidFill>
                  <a:srgbClr val="404040"/>
                </a:solidFill>
                <a:ea typeface="NanumSquare Regular"/>
              </a:rPr>
              <a:t>방법론</a:t>
            </a:r>
          </a:p>
        </p:txBody>
      </p:sp>
      <p:sp>
        <p:nvSpPr>
          <p:cNvPr id="84" name="TextBox 84"/>
          <p:cNvSpPr txBox="1"/>
          <p:nvPr/>
        </p:nvSpPr>
        <p:spPr>
          <a:xfrm>
            <a:off x="1308100" y="1397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1</a:t>
            </a:r>
          </a:p>
        </p:txBody>
      </p:sp>
      <p:sp>
        <p:nvSpPr>
          <p:cNvPr id="85" name="TextBox 85"/>
          <p:cNvSpPr txBox="1"/>
          <p:nvPr/>
        </p:nvSpPr>
        <p:spPr>
          <a:xfrm>
            <a:off x="7175500" y="1397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3</a:t>
            </a:r>
          </a:p>
        </p:txBody>
      </p:sp>
      <p:sp>
        <p:nvSpPr>
          <p:cNvPr id="86" name="TextBox 86"/>
          <p:cNvSpPr txBox="1"/>
          <p:nvPr/>
        </p:nvSpPr>
        <p:spPr>
          <a:xfrm>
            <a:off x="7594600" y="139700"/>
            <a:ext cx="2794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>
                <a:solidFill>
                  <a:srgbClr val="404040"/>
                </a:solidFill>
                <a:latin typeface="NanumSquare Regular"/>
              </a:rPr>
              <a:t>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779</TotalTime>
  <Words>2748</Words>
  <Application>Microsoft Office PowerPoint</Application>
  <PresentationFormat>사용자 지정</PresentationFormat>
  <Paragraphs>648</Paragraphs>
  <Slides>23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8" baseType="lpstr">
      <vt:lpstr>NanumSquare Regular</vt:lpstr>
      <vt:lpstr>NanumSquare ExtraBold</vt:lpstr>
      <vt:lpstr>Pretendard Regular</vt:lpstr>
      <vt:lpstr>Microsoft Himalaya</vt:lpstr>
      <vt:lpstr>맑은 고딕</vt:lpstr>
      <vt:lpstr>Calibri</vt:lpstr>
      <vt:lpstr>Noto Sans CJK KR Bold</vt:lpstr>
      <vt:lpstr>Gmarket Sans Bold</vt:lpstr>
      <vt:lpstr>Pretendard Bold</vt:lpstr>
      <vt:lpstr>Noto Sans CJK KR Light</vt:lpstr>
      <vt:lpstr>Noto Sans CJK KR Regular</vt:lpstr>
      <vt:lpstr>Arial</vt:lpstr>
      <vt:lpstr>SimSun</vt:lpstr>
      <vt:lpstr>Pretendard Black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김사무엘</cp:lastModifiedBy>
  <cp:revision>237</cp:revision>
  <dcterms:created xsi:type="dcterms:W3CDTF">2006-08-16T00:00:00Z</dcterms:created>
  <dcterms:modified xsi:type="dcterms:W3CDTF">2025-05-09T00:07:22Z</dcterms:modified>
</cp:coreProperties>
</file>

<file path=docProps/thumbnail.jpeg>
</file>